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4"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 smtClean="0"/>
              <a:t>RENDICCION  DE  CUENTAS  DEL  AÑO 2020</a:t>
            </a:r>
            <a:endParaRPr lang="en-U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D5F291-3918-46C8-94F8-4DFD590F944F}" type="datetimeFigureOut">
              <a:rPr lang="en-US" smtClean="0"/>
              <a:t>7/29/2021</a:t>
            </a:fld>
            <a:endParaRPr lang="en-U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AF8D7B-03D9-46EA-801B-E754A0EC38D6}" type="slidenum">
              <a:rPr lang="en-US" smtClean="0"/>
              <a:t>‹Nº›</a:t>
            </a:fld>
            <a:endParaRPr lang="en-US"/>
          </a:p>
        </p:txBody>
      </p:sp>
    </p:spTree>
    <p:extLst>
      <p:ext uri="{BB962C8B-B14F-4D97-AF65-F5344CB8AC3E}">
        <p14:creationId xmlns:p14="http://schemas.microsoft.com/office/powerpoint/2010/main" val="3537875940"/>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 smtClean="0"/>
              <a:t>RENDICCION  DE  CUENTAS  DEL  AÑO 2020</a:t>
            </a:r>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BC251F-D053-45B7-A5AB-989E71CF6B38}" type="datetimeFigureOut">
              <a:rPr lang="en-US" smtClean="0"/>
              <a:t>7/29/2021</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C0CDDE-168D-4A4B-99A1-27C20AAEC92F}" type="slidenum">
              <a:rPr lang="en-US" smtClean="0"/>
              <a:t>‹Nº›</a:t>
            </a:fld>
            <a:endParaRPr lang="en-US"/>
          </a:p>
        </p:txBody>
      </p:sp>
    </p:spTree>
    <p:extLst>
      <p:ext uri="{BB962C8B-B14F-4D97-AF65-F5344CB8AC3E}">
        <p14:creationId xmlns:p14="http://schemas.microsoft.com/office/powerpoint/2010/main" val="233349144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7/29/2021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7/29/2021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48639" y="0"/>
            <a:ext cx="9117873" cy="2311158"/>
          </a:xfrm>
        </p:spPr>
        <p:txBody>
          <a:bodyPr/>
          <a:lstStyle/>
          <a:p>
            <a:pPr algn="ctr"/>
            <a:r>
              <a:rPr lang="es-ES" sz="3600" dirty="0" smtClean="0">
                <a:latin typeface="Arial" panose="020B0604020202020204" pitchFamily="34" charset="0"/>
                <a:cs typeface="Arial" panose="020B0604020202020204" pitchFamily="34" charset="0"/>
              </a:rPr>
              <a:t>REDINCION  DE CUENTAS AÑO  2020   </a:t>
            </a:r>
            <a:endParaRPr lang="en-US" sz="36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2717" y="2637729"/>
            <a:ext cx="5094902" cy="3684693"/>
          </a:xfrm>
          <a:prstGeom prst="rect">
            <a:avLst/>
          </a:prstGeom>
        </p:spPr>
      </p:pic>
      <p:sp>
        <p:nvSpPr>
          <p:cNvPr id="5" name="CuadroTexto 4"/>
          <p:cNvSpPr txBox="1"/>
          <p:nvPr/>
        </p:nvSpPr>
        <p:spPr>
          <a:xfrm>
            <a:off x="201090" y="4598124"/>
            <a:ext cx="4131627" cy="923330"/>
          </a:xfrm>
          <a:prstGeom prst="rect">
            <a:avLst/>
          </a:prstGeom>
          <a:noFill/>
        </p:spPr>
        <p:txBody>
          <a:bodyPr wrap="square" rtlCol="0">
            <a:spAutoFit/>
          </a:bodyPr>
          <a:lstStyle/>
          <a:p>
            <a:r>
              <a:rPr lang="es-ES" dirty="0" smtClean="0">
                <a:solidFill>
                  <a:srgbClr val="0070C0"/>
                </a:solidFill>
              </a:rPr>
              <a:t>MIGUEL  CHUNI </a:t>
            </a:r>
          </a:p>
          <a:p>
            <a:r>
              <a:rPr lang="es-ES" dirty="0" smtClean="0">
                <a:solidFill>
                  <a:srgbClr val="0070C0"/>
                </a:solidFill>
                <a:latin typeface="Arial Black" panose="020B0A04020102020204" pitchFamily="34" charset="0"/>
              </a:rPr>
              <a:t>VOCAL  DEL  GAD  COCHAPATA </a:t>
            </a:r>
          </a:p>
          <a:p>
            <a:r>
              <a:rPr lang="es-ES" dirty="0" smtClean="0">
                <a:solidFill>
                  <a:srgbClr val="0070C0"/>
                </a:solidFill>
              </a:rPr>
              <a:t>COMISIÓN  DE  INFRAESTRUCTURA   </a:t>
            </a:r>
            <a:endParaRPr lang="en-US" dirty="0">
              <a:solidFill>
                <a:srgbClr val="0070C0"/>
              </a:solidFill>
            </a:endParaRPr>
          </a:p>
        </p:txBody>
      </p:sp>
    </p:spTree>
    <p:extLst>
      <p:ext uri="{BB962C8B-B14F-4D97-AF65-F5344CB8AC3E}">
        <p14:creationId xmlns:p14="http://schemas.microsoft.com/office/powerpoint/2010/main" val="28728232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0438" y="113212"/>
            <a:ext cx="9548949" cy="892628"/>
          </a:xfrm>
        </p:spPr>
        <p:txBody>
          <a:bodyPr>
            <a:normAutofit fontScale="90000"/>
          </a:bodyPr>
          <a:lstStyle/>
          <a:p>
            <a:pPr algn="ctr"/>
            <a:r>
              <a:rPr lang="es-ES" dirty="0" smtClean="0">
                <a:solidFill>
                  <a:srgbClr val="00B0F0"/>
                </a:solidFill>
                <a:latin typeface="Clarendon Blk BT" panose="02040905050505020204" pitchFamily="18" charset="0"/>
              </a:rPr>
              <a:t>RENDICION  DE  CUENTAS  DEL   AÑO </a:t>
            </a:r>
            <a:br>
              <a:rPr lang="es-ES" dirty="0" smtClean="0">
                <a:solidFill>
                  <a:srgbClr val="00B0F0"/>
                </a:solidFill>
                <a:latin typeface="Clarendon Blk BT" panose="02040905050505020204" pitchFamily="18" charset="0"/>
              </a:rPr>
            </a:br>
            <a:r>
              <a:rPr lang="es-ES" dirty="0" smtClean="0">
                <a:solidFill>
                  <a:srgbClr val="00B0F0"/>
                </a:solidFill>
                <a:latin typeface="Clarendon Blk BT" panose="02040905050505020204" pitchFamily="18" charset="0"/>
              </a:rPr>
              <a:t> 2020</a:t>
            </a:r>
            <a:endParaRPr lang="en-US" dirty="0">
              <a:solidFill>
                <a:srgbClr val="00B0F0"/>
              </a:solidFill>
              <a:latin typeface="Clarendon Blk BT" panose="02040905050505020204" pitchFamily="18" charset="0"/>
            </a:endParaRPr>
          </a:p>
        </p:txBody>
      </p:sp>
      <p:sp>
        <p:nvSpPr>
          <p:cNvPr id="3" name="Marcador de contenido 2"/>
          <p:cNvSpPr>
            <a:spLocks noGrp="1"/>
          </p:cNvSpPr>
          <p:nvPr>
            <p:ph idx="1"/>
          </p:nvPr>
        </p:nvSpPr>
        <p:spPr>
          <a:xfrm>
            <a:off x="324636" y="1005840"/>
            <a:ext cx="9616197" cy="3788229"/>
          </a:xfrm>
        </p:spPr>
        <p:txBody>
          <a:bodyPr>
            <a:normAutofit/>
          </a:bodyPr>
          <a:lstStyle/>
          <a:p>
            <a:pPr algn="just"/>
            <a:r>
              <a:rPr lang="es-EC" sz="2800" dirty="0"/>
              <a:t>S</a:t>
            </a:r>
            <a:r>
              <a:rPr lang="es-EC" sz="2800" dirty="0" smtClean="0"/>
              <a:t>e  realizo  gestiones   en la  prefectura  del  Azuay  conjuntamente  con  el  presidente del  GAD  Parroquial, para  el  arreglo  del puente </a:t>
            </a:r>
            <a:r>
              <a:rPr lang="es-EC" sz="2800" dirty="0"/>
              <a:t> </a:t>
            </a:r>
            <a:r>
              <a:rPr lang="es-EC" sz="2800" dirty="0" smtClean="0"/>
              <a:t>sobre  el  rio  </a:t>
            </a:r>
            <a:r>
              <a:rPr lang="es-EC" sz="2800" dirty="0"/>
              <a:t>Chalcay </a:t>
            </a:r>
            <a:r>
              <a:rPr lang="es-EC" sz="2800" dirty="0" smtClean="0"/>
              <a:t> en  la  que  se  tuvo  buena acogida, que días después  vino  el   técnico  el  Ing. </a:t>
            </a:r>
            <a:r>
              <a:rPr lang="es-EC" sz="2800" dirty="0"/>
              <a:t>José Arévalo </a:t>
            </a:r>
            <a:r>
              <a:rPr lang="es-EC" sz="2800" dirty="0" smtClean="0"/>
              <a:t> ha  realizar  la  inspección del  mismo,  como  también  se  verifico  el  trabajo  a  ejecutar siendo  este el ensanche  de  la  vía a  Ñamarin punto  de </a:t>
            </a:r>
            <a:r>
              <a:rPr lang="es-EC" sz="2800" dirty="0" err="1" smtClean="0"/>
              <a:t>Pucuhuayco</a:t>
            </a:r>
            <a:r>
              <a:rPr lang="es-EC" sz="2800" dirty="0" smtClean="0"/>
              <a:t>.</a:t>
            </a:r>
          </a:p>
          <a:p>
            <a:pPr algn="just"/>
            <a:endParaRPr lang="en-US" sz="2800" dirty="0"/>
          </a:p>
        </p:txBody>
      </p:sp>
      <p:pic>
        <p:nvPicPr>
          <p:cNvPr id="4" name="Imagen 3" descr="C:\Users\GILBERTO\Desktop\d.jpg"/>
          <p:cNvPicPr/>
          <p:nvPr/>
        </p:nvPicPr>
        <p:blipFill>
          <a:blip r:embed="rId2" cstate="print"/>
          <a:srcRect/>
          <a:stretch>
            <a:fillRect/>
          </a:stretch>
        </p:blipFill>
        <p:spPr bwMode="auto">
          <a:xfrm>
            <a:off x="942431" y="4525190"/>
            <a:ext cx="3133180" cy="2332809"/>
          </a:xfrm>
          <a:prstGeom prst="rect">
            <a:avLst/>
          </a:prstGeom>
          <a:noFill/>
          <a:ln w="9525">
            <a:noFill/>
            <a:miter lim="800000"/>
            <a:headEnd/>
            <a:tailEnd/>
          </a:ln>
        </p:spPr>
      </p:pic>
      <p:pic>
        <p:nvPicPr>
          <p:cNvPr id="5" name="Imagen 4" descr="C:\Users\GILBERTO\Desktop\c.jpg"/>
          <p:cNvPicPr/>
          <p:nvPr/>
        </p:nvPicPr>
        <p:blipFill>
          <a:blip r:embed="rId3" cstate="print"/>
          <a:srcRect/>
          <a:stretch>
            <a:fillRect/>
          </a:stretch>
        </p:blipFill>
        <p:spPr bwMode="auto">
          <a:xfrm>
            <a:off x="5008787" y="4525190"/>
            <a:ext cx="2894239" cy="2332809"/>
          </a:xfrm>
          <a:prstGeom prst="rect">
            <a:avLst/>
          </a:prstGeom>
          <a:noFill/>
          <a:ln w="9525">
            <a:noFill/>
            <a:miter lim="800000"/>
            <a:headEnd/>
            <a:tailEnd/>
          </a:ln>
        </p:spPr>
      </p:pic>
    </p:spTree>
    <p:extLst>
      <p:ext uri="{BB962C8B-B14F-4D97-AF65-F5344CB8AC3E}">
        <p14:creationId xmlns:p14="http://schemas.microsoft.com/office/powerpoint/2010/main" val="52365582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2093"/>
            <a:ext cx="9093683" cy="1130662"/>
          </a:xfrm>
        </p:spPr>
        <p:txBody>
          <a:bodyPr>
            <a:normAutofit fontScale="90000"/>
          </a:bodyPr>
          <a:lstStyle/>
          <a:p>
            <a:pPr algn="ctr"/>
            <a:r>
              <a:rPr lang="es-ES" dirty="0">
                <a:solidFill>
                  <a:srgbClr val="00B0F0"/>
                </a:solidFill>
                <a:latin typeface="Clarendon Blk BT" panose="02040905050505020204" pitchFamily="18" charset="0"/>
              </a:rPr>
              <a:t>RENDICION  DE  CUENTAS  DEL   AÑO </a:t>
            </a:r>
            <a:br>
              <a:rPr lang="es-ES" dirty="0">
                <a:solidFill>
                  <a:srgbClr val="00B0F0"/>
                </a:solidFill>
                <a:latin typeface="Clarendon Blk BT" panose="02040905050505020204" pitchFamily="18" charset="0"/>
              </a:rPr>
            </a:br>
            <a:r>
              <a:rPr lang="es-ES" dirty="0">
                <a:solidFill>
                  <a:srgbClr val="00B0F0"/>
                </a:solidFill>
                <a:latin typeface="Clarendon Blk BT" panose="02040905050505020204" pitchFamily="18" charset="0"/>
              </a:rPr>
              <a:t> 2020</a:t>
            </a:r>
            <a:endParaRPr lang="en-US" dirty="0"/>
          </a:p>
        </p:txBody>
      </p:sp>
      <p:sp>
        <p:nvSpPr>
          <p:cNvPr id="3" name="Marcador de contenido 2"/>
          <p:cNvSpPr>
            <a:spLocks noGrp="1"/>
          </p:cNvSpPr>
          <p:nvPr>
            <p:ph idx="1"/>
          </p:nvPr>
        </p:nvSpPr>
        <p:spPr>
          <a:xfrm>
            <a:off x="389950" y="1172755"/>
            <a:ext cx="9381067" cy="4971731"/>
          </a:xfrm>
        </p:spPr>
        <p:txBody>
          <a:bodyPr>
            <a:normAutofit/>
          </a:bodyPr>
          <a:lstStyle/>
          <a:p>
            <a:pPr algn="just"/>
            <a:r>
              <a:rPr lang="es-EC" sz="2400" dirty="0"/>
              <a:t>Se  </a:t>
            </a:r>
            <a:r>
              <a:rPr lang="es-EC" sz="2400" dirty="0" smtClean="0"/>
              <a:t>realiza el bacheo, limpia de  cunetas y algunas  alcantarillas  que   estaban  en  mal  estado de </a:t>
            </a:r>
            <a:r>
              <a:rPr lang="es-EC" sz="2400" dirty="0"/>
              <a:t>la </a:t>
            </a:r>
            <a:r>
              <a:rPr lang="es-EC" sz="2400" dirty="0" smtClean="0"/>
              <a:t>vía Chalcay  Ñamarin es  decir  desde    limite  de Nabón hasta  el  limite  de  Oña, </a:t>
            </a:r>
            <a:r>
              <a:rPr lang="es-EC" sz="2400" dirty="0"/>
              <a:t>con la </a:t>
            </a:r>
            <a:r>
              <a:rPr lang="es-EC" sz="2400" dirty="0" smtClean="0"/>
              <a:t>retroexcavadora que  es  </a:t>
            </a:r>
            <a:r>
              <a:rPr lang="es-EC" sz="2400" dirty="0"/>
              <a:t>contratada por el </a:t>
            </a:r>
            <a:r>
              <a:rPr lang="es-EC" sz="2400" dirty="0" smtClean="0"/>
              <a:t>GAD Cochapata.</a:t>
            </a:r>
          </a:p>
          <a:p>
            <a:pPr algn="just"/>
            <a:r>
              <a:rPr lang="es-EC" sz="2400" dirty="0" smtClean="0"/>
              <a:t>Se </a:t>
            </a:r>
            <a:r>
              <a:rPr lang="es-EC" sz="2400" dirty="0"/>
              <a:t> </a:t>
            </a:r>
            <a:r>
              <a:rPr lang="es-EC" sz="2400" dirty="0" smtClean="0"/>
              <a:t>ejecuto  el  trabajo </a:t>
            </a:r>
            <a:r>
              <a:rPr lang="es-EC" sz="2400" dirty="0"/>
              <a:t>del ensanche de la </a:t>
            </a:r>
            <a:r>
              <a:rPr lang="es-EC" sz="2400" dirty="0" smtClean="0"/>
              <a:t>vía </a:t>
            </a:r>
            <a:r>
              <a:rPr lang="es-EC" sz="2400" dirty="0"/>
              <a:t>en el sector de </a:t>
            </a:r>
            <a:r>
              <a:rPr lang="es-EC" sz="2400" dirty="0" err="1" smtClean="0"/>
              <a:t>Pucuhuayco</a:t>
            </a:r>
            <a:r>
              <a:rPr lang="es-EC" sz="2400" dirty="0" smtClean="0"/>
              <a:t>  con  la  maquinaria,  que  se  contrato  con el  presupuesto  del  GAD   Parroquial  Cochapata</a:t>
            </a:r>
          </a:p>
          <a:p>
            <a:endParaRPr lang="en-US" sz="2400" dirty="0"/>
          </a:p>
        </p:txBody>
      </p:sp>
      <p:pic>
        <p:nvPicPr>
          <p:cNvPr id="4" name="Imagen 3" descr="C:\Users\GILBERTO\Desktop\ali.jpg"/>
          <p:cNvPicPr/>
          <p:nvPr/>
        </p:nvPicPr>
        <p:blipFill>
          <a:blip r:embed="rId2" cstate="print"/>
          <a:srcRect/>
          <a:stretch>
            <a:fillRect/>
          </a:stretch>
        </p:blipFill>
        <p:spPr bwMode="auto">
          <a:xfrm>
            <a:off x="389950" y="4026354"/>
            <a:ext cx="3176210" cy="2588394"/>
          </a:xfrm>
          <a:prstGeom prst="rect">
            <a:avLst/>
          </a:prstGeom>
          <a:noFill/>
          <a:ln w="9525">
            <a:noFill/>
            <a:miter lim="800000"/>
            <a:headEnd/>
            <a:tailEnd/>
          </a:ln>
        </p:spPr>
      </p:pic>
      <p:pic>
        <p:nvPicPr>
          <p:cNvPr id="5" name="Imagen 4" descr="C:\Users\GILBERTO\Desktop\13.jpg"/>
          <p:cNvPicPr/>
          <p:nvPr/>
        </p:nvPicPr>
        <p:blipFill>
          <a:blip r:embed="rId3" cstate="print"/>
          <a:srcRect/>
          <a:stretch>
            <a:fillRect/>
          </a:stretch>
        </p:blipFill>
        <p:spPr bwMode="auto">
          <a:xfrm>
            <a:off x="7078895" y="4026354"/>
            <a:ext cx="3031756" cy="2588394"/>
          </a:xfrm>
          <a:prstGeom prst="rect">
            <a:avLst/>
          </a:prstGeom>
          <a:noFill/>
          <a:ln w="9525">
            <a:noFill/>
            <a:miter lim="800000"/>
            <a:headEnd/>
            <a:tailEnd/>
          </a:ln>
        </p:spPr>
      </p:pic>
      <p:pic>
        <p:nvPicPr>
          <p:cNvPr id="6" name="Imagen 5" descr="C:\Users\GILBERTO\Desktop\11.jpg"/>
          <p:cNvPicPr/>
          <p:nvPr/>
        </p:nvPicPr>
        <p:blipFill rotWithShape="1">
          <a:blip r:embed="rId4" cstate="print"/>
          <a:srcRect r="17096"/>
          <a:stretch/>
        </p:blipFill>
        <p:spPr bwMode="auto">
          <a:xfrm>
            <a:off x="3675498" y="4026354"/>
            <a:ext cx="3294059" cy="2588394"/>
          </a:xfrm>
          <a:prstGeom prst="rect">
            <a:avLst/>
          </a:prstGeom>
          <a:noFill/>
          <a:ln w="9525">
            <a:noFill/>
            <a:miter lim="800000"/>
            <a:headEnd/>
            <a:tailEnd/>
          </a:ln>
        </p:spPr>
      </p:pic>
    </p:spTree>
    <p:extLst>
      <p:ext uri="{BB962C8B-B14F-4D97-AF65-F5344CB8AC3E}">
        <p14:creationId xmlns:p14="http://schemas.microsoft.com/office/powerpoint/2010/main" val="40098533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7609" y="0"/>
            <a:ext cx="8976118" cy="1320800"/>
          </a:xfrm>
        </p:spPr>
        <p:txBody>
          <a:bodyPr>
            <a:normAutofit fontScale="90000"/>
          </a:bodyPr>
          <a:lstStyle/>
          <a:p>
            <a:pPr algn="ctr"/>
            <a:r>
              <a:rPr lang="es-ES" dirty="0">
                <a:solidFill>
                  <a:srgbClr val="00B0F0"/>
                </a:solidFill>
                <a:latin typeface="Clarendon Blk BT" panose="02040905050505020204" pitchFamily="18" charset="0"/>
              </a:rPr>
              <a:t>RENDICION  DE  CUENTAS  DEL   AÑO </a:t>
            </a:r>
            <a:br>
              <a:rPr lang="es-ES" dirty="0">
                <a:solidFill>
                  <a:srgbClr val="00B0F0"/>
                </a:solidFill>
                <a:latin typeface="Clarendon Blk BT" panose="02040905050505020204" pitchFamily="18" charset="0"/>
              </a:rPr>
            </a:br>
            <a:r>
              <a:rPr lang="es-ES" dirty="0">
                <a:solidFill>
                  <a:srgbClr val="00B0F0"/>
                </a:solidFill>
                <a:latin typeface="Clarendon Blk BT" panose="02040905050505020204" pitchFamily="18" charset="0"/>
              </a:rPr>
              <a:t> 2020</a:t>
            </a:r>
            <a:endParaRPr lang="en-US" dirty="0"/>
          </a:p>
        </p:txBody>
      </p:sp>
      <p:sp>
        <p:nvSpPr>
          <p:cNvPr id="3" name="Marcador de contenido 2"/>
          <p:cNvSpPr>
            <a:spLocks noGrp="1"/>
          </p:cNvSpPr>
          <p:nvPr>
            <p:ph idx="1"/>
          </p:nvPr>
        </p:nvSpPr>
        <p:spPr>
          <a:xfrm>
            <a:off x="370044" y="1024121"/>
            <a:ext cx="9191968" cy="4592907"/>
          </a:xfrm>
        </p:spPr>
        <p:txBody>
          <a:bodyPr>
            <a:normAutofit fontScale="92500"/>
          </a:bodyPr>
          <a:lstStyle/>
          <a:p>
            <a:pPr algn="just"/>
            <a:r>
              <a:rPr lang="es-EC" sz="2800" dirty="0" smtClean="0"/>
              <a:t>Se  ejecuto  la limpieza  de  cunetas  y  derrumbes  de la  vía  que  conduce   Ulucata – </a:t>
            </a:r>
            <a:r>
              <a:rPr lang="es-EC" sz="2800" dirty="0" err="1" smtClean="0"/>
              <a:t>Casadel</a:t>
            </a:r>
            <a:r>
              <a:rPr lang="es-EC" sz="2800" dirty="0"/>
              <a:t> </a:t>
            </a:r>
            <a:r>
              <a:rPr lang="es-EC" sz="2800" dirty="0" smtClean="0"/>
              <a:t>con la  maquinaria  que  estuvo  contratada  por  el  GAD Cochapata.</a:t>
            </a:r>
          </a:p>
          <a:p>
            <a:pPr algn="just"/>
            <a:r>
              <a:rPr lang="es-EC" sz="2800" dirty="0"/>
              <a:t>Se </a:t>
            </a:r>
            <a:r>
              <a:rPr lang="es-EC" sz="2800" dirty="0" smtClean="0"/>
              <a:t>coordina con  el  presidente  de  padres  de  familia  de la  Unidad  Educativa Víctor  león  vivar,  para realizar  trabajos  en la  institución.</a:t>
            </a:r>
          </a:p>
          <a:p>
            <a:pPr algn="just"/>
            <a:r>
              <a:rPr lang="es-ES" sz="2800" dirty="0" smtClean="0"/>
              <a:t> Se  Socializo  en  las  diferentes  comunidades  de la  parroquia  el Plan  de  ordenamiento  Territorial (PDOT )</a:t>
            </a:r>
          </a:p>
          <a:p>
            <a:pPr algn="just"/>
            <a:r>
              <a:rPr lang="es-ES" sz="2800" dirty="0" smtClean="0"/>
              <a:t>Se  coordin</a:t>
            </a:r>
            <a:r>
              <a:rPr lang="es-ES" sz="2800" dirty="0"/>
              <a:t>ó</a:t>
            </a:r>
            <a:r>
              <a:rPr lang="es-ES" sz="2800" dirty="0" smtClean="0"/>
              <a:t> con  la compañera  vocal para  realizar  el evento  por  el  día  de la  mujer.</a:t>
            </a:r>
          </a:p>
          <a:p>
            <a:pPr algn="just"/>
            <a:endParaRPr lang="en-US" dirty="0"/>
          </a:p>
        </p:txBody>
      </p:sp>
      <p:pic>
        <p:nvPicPr>
          <p:cNvPr id="4" name="Marcador de contenido 3" descr="C:\Users\PC\Desktop\3.jp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3757749" y="5448323"/>
            <a:ext cx="2316480" cy="1292111"/>
          </a:xfrm>
          <a:prstGeom prst="rect">
            <a:avLst/>
          </a:prstGeom>
          <a:noFill/>
          <a:ln>
            <a:noFill/>
          </a:ln>
        </p:spPr>
      </p:pic>
    </p:spTree>
    <p:extLst>
      <p:ext uri="{BB962C8B-B14F-4D97-AF65-F5344CB8AC3E}">
        <p14:creationId xmlns:p14="http://schemas.microsoft.com/office/powerpoint/2010/main" val="35881335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4140" y="1"/>
            <a:ext cx="8963055" cy="1031966"/>
          </a:xfrm>
        </p:spPr>
        <p:txBody>
          <a:bodyPr>
            <a:normAutofit fontScale="90000"/>
          </a:bodyPr>
          <a:lstStyle/>
          <a:p>
            <a:pPr algn="ctr"/>
            <a:r>
              <a:rPr lang="es-ES" dirty="0">
                <a:solidFill>
                  <a:srgbClr val="00B0F0"/>
                </a:solidFill>
                <a:latin typeface="Clarendon Blk BT" panose="02040905050505020204" pitchFamily="18" charset="0"/>
              </a:rPr>
              <a:t>RENDICION  DE  CUENTAS  DEL   AÑO </a:t>
            </a:r>
            <a:br>
              <a:rPr lang="es-ES" dirty="0">
                <a:solidFill>
                  <a:srgbClr val="00B0F0"/>
                </a:solidFill>
                <a:latin typeface="Clarendon Blk BT" panose="02040905050505020204" pitchFamily="18" charset="0"/>
              </a:rPr>
            </a:br>
            <a:r>
              <a:rPr lang="es-ES" dirty="0">
                <a:solidFill>
                  <a:srgbClr val="00B0F0"/>
                </a:solidFill>
                <a:latin typeface="Clarendon Blk BT" panose="02040905050505020204" pitchFamily="18" charset="0"/>
              </a:rPr>
              <a:t> 2020</a:t>
            </a:r>
            <a:endParaRPr lang="en-US" dirty="0"/>
          </a:p>
        </p:txBody>
      </p:sp>
      <p:sp>
        <p:nvSpPr>
          <p:cNvPr id="5" name="Marcador de contenido 4"/>
          <p:cNvSpPr>
            <a:spLocks noGrp="1"/>
          </p:cNvSpPr>
          <p:nvPr>
            <p:ph idx="1"/>
          </p:nvPr>
        </p:nvSpPr>
        <p:spPr>
          <a:xfrm>
            <a:off x="265538" y="1031967"/>
            <a:ext cx="9583855" cy="4161834"/>
          </a:xfrm>
        </p:spPr>
        <p:txBody>
          <a:bodyPr>
            <a:noAutofit/>
          </a:bodyPr>
          <a:lstStyle/>
          <a:p>
            <a:pPr algn="just"/>
            <a:r>
              <a:rPr lang="es-ES" sz="2800" dirty="0" smtClean="0"/>
              <a:t>En coordinación con el misterio  de  salud, tenencia  política  para  realizar   el  perifoneo  en  las comunidades  de la  parroquia  informando   que  el país  se  encuentra  en  emergencia sanitaria, para  que  se tome todas las medidas  de  bioseguridad  por  el  virus  denominado  </a:t>
            </a:r>
            <a:r>
              <a:rPr lang="es-ES" sz="2800" dirty="0" err="1" smtClean="0"/>
              <a:t>Covid</a:t>
            </a:r>
            <a:r>
              <a:rPr lang="es-ES" sz="2800" dirty="0" smtClean="0"/>
              <a:t> -19   pres</a:t>
            </a:r>
            <a:r>
              <a:rPr lang="es-ES" sz="2800" dirty="0"/>
              <a:t> entado  en  el  </a:t>
            </a:r>
            <a:r>
              <a:rPr lang="es-ES" sz="2800" dirty="0" smtClean="0"/>
              <a:t>país.</a:t>
            </a:r>
          </a:p>
          <a:p>
            <a:pPr algn="just"/>
            <a:r>
              <a:rPr lang="es-EC" sz="2800" dirty="0" smtClean="0"/>
              <a:t>Se  realizo  la  fumigación para desinfectar lugares  públicos tiendas donde hay más aglomeración de personas. </a:t>
            </a:r>
            <a:r>
              <a:rPr lang="es-ES" sz="2800" dirty="0" smtClean="0"/>
              <a:t> </a:t>
            </a:r>
            <a:endParaRPr lang="en-US" sz="2800" dirty="0"/>
          </a:p>
        </p:txBody>
      </p:sp>
      <p:pic>
        <p:nvPicPr>
          <p:cNvPr id="6" name="Imagen 5" descr="C:\Users\PC\Desktop\20.jpg"/>
          <p:cNvPicPr/>
          <p:nvPr/>
        </p:nvPicPr>
        <p:blipFill>
          <a:blip r:embed="rId2">
            <a:extLst>
              <a:ext uri="{28A0092B-C50C-407E-A947-70E740481C1C}">
                <a14:useLocalDpi xmlns:a14="http://schemas.microsoft.com/office/drawing/2010/main" val="0"/>
              </a:ext>
            </a:extLst>
          </a:blip>
          <a:srcRect/>
          <a:stretch>
            <a:fillRect/>
          </a:stretch>
        </p:blipFill>
        <p:spPr bwMode="auto">
          <a:xfrm>
            <a:off x="396166" y="5102360"/>
            <a:ext cx="3653320" cy="1755639"/>
          </a:xfrm>
          <a:prstGeom prst="rect">
            <a:avLst/>
          </a:prstGeom>
          <a:noFill/>
          <a:ln>
            <a:noFill/>
          </a:ln>
        </p:spPr>
      </p:pic>
      <p:pic>
        <p:nvPicPr>
          <p:cNvPr id="7" name="Imagen 6" descr="C:\Users\PC\Desktop\23.jpg"/>
          <p:cNvPicPr/>
          <p:nvPr/>
        </p:nvPicPr>
        <p:blipFill>
          <a:blip r:embed="rId3">
            <a:extLst>
              <a:ext uri="{28A0092B-C50C-407E-A947-70E740481C1C}">
                <a14:useLocalDpi xmlns:a14="http://schemas.microsoft.com/office/drawing/2010/main" val="0"/>
              </a:ext>
            </a:extLst>
          </a:blip>
          <a:srcRect/>
          <a:stretch>
            <a:fillRect/>
          </a:stretch>
        </p:blipFill>
        <p:spPr bwMode="auto">
          <a:xfrm>
            <a:off x="4049486" y="5102360"/>
            <a:ext cx="2455817" cy="1755639"/>
          </a:xfrm>
          <a:prstGeom prst="rect">
            <a:avLst/>
          </a:prstGeom>
          <a:noFill/>
          <a:ln>
            <a:noFill/>
          </a:ln>
        </p:spPr>
      </p:pic>
      <p:pic>
        <p:nvPicPr>
          <p:cNvPr id="8" name="Imagen 7" descr="C:\Users\PC\Desktop\6.jpg"/>
          <p:cNvPicPr/>
          <p:nvPr/>
        </p:nvPicPr>
        <p:blipFill>
          <a:blip r:embed="rId4">
            <a:extLst>
              <a:ext uri="{28A0092B-C50C-407E-A947-70E740481C1C}">
                <a14:useLocalDpi xmlns:a14="http://schemas.microsoft.com/office/drawing/2010/main" val="0"/>
              </a:ext>
            </a:extLst>
          </a:blip>
          <a:srcRect/>
          <a:stretch>
            <a:fillRect/>
          </a:stretch>
        </p:blipFill>
        <p:spPr bwMode="auto">
          <a:xfrm>
            <a:off x="6505303" y="5102360"/>
            <a:ext cx="3670663" cy="1755639"/>
          </a:xfrm>
          <a:prstGeom prst="rect">
            <a:avLst/>
          </a:prstGeom>
          <a:noFill/>
          <a:ln>
            <a:noFill/>
          </a:ln>
        </p:spPr>
      </p:pic>
    </p:spTree>
    <p:extLst>
      <p:ext uri="{BB962C8B-B14F-4D97-AF65-F5344CB8AC3E}">
        <p14:creationId xmlns:p14="http://schemas.microsoft.com/office/powerpoint/2010/main" val="9550974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3196" y="0"/>
            <a:ext cx="9119809" cy="940526"/>
          </a:xfrm>
        </p:spPr>
        <p:txBody>
          <a:bodyPr>
            <a:normAutofit fontScale="90000"/>
          </a:bodyPr>
          <a:lstStyle/>
          <a:p>
            <a:pPr algn="ctr"/>
            <a:r>
              <a:rPr lang="es-ES" dirty="0">
                <a:solidFill>
                  <a:srgbClr val="00B0F0"/>
                </a:solidFill>
                <a:latin typeface="Clarendon Blk BT" panose="02040905050505020204" pitchFamily="18" charset="0"/>
              </a:rPr>
              <a:t>RENDICION  DE  CUENTAS  DEL   AÑO </a:t>
            </a:r>
            <a:br>
              <a:rPr lang="es-ES" dirty="0">
                <a:solidFill>
                  <a:srgbClr val="00B0F0"/>
                </a:solidFill>
                <a:latin typeface="Clarendon Blk BT" panose="02040905050505020204" pitchFamily="18" charset="0"/>
              </a:rPr>
            </a:br>
            <a:r>
              <a:rPr lang="es-ES" dirty="0">
                <a:solidFill>
                  <a:srgbClr val="00B0F0"/>
                </a:solidFill>
                <a:latin typeface="Clarendon Blk BT" panose="02040905050505020204" pitchFamily="18" charset="0"/>
              </a:rPr>
              <a:t> 2020</a:t>
            </a:r>
            <a:endParaRPr lang="en-US" dirty="0"/>
          </a:p>
        </p:txBody>
      </p:sp>
      <p:sp>
        <p:nvSpPr>
          <p:cNvPr id="3" name="Marcador de contenido 2"/>
          <p:cNvSpPr>
            <a:spLocks noGrp="1"/>
          </p:cNvSpPr>
          <p:nvPr>
            <p:ph idx="1"/>
          </p:nvPr>
        </p:nvSpPr>
        <p:spPr>
          <a:xfrm>
            <a:off x="233196" y="1102497"/>
            <a:ext cx="9511694" cy="3880773"/>
          </a:xfrm>
        </p:spPr>
        <p:txBody>
          <a:bodyPr>
            <a:normAutofit lnSpcReduction="10000"/>
          </a:bodyPr>
          <a:lstStyle/>
          <a:p>
            <a:pPr algn="just"/>
            <a:r>
              <a:rPr lang="es-EC" sz="2400" dirty="0"/>
              <a:t>Se entrega los Kits de alimentos </a:t>
            </a:r>
            <a:r>
              <a:rPr lang="es-EC" sz="2400" dirty="0" smtClean="0"/>
              <a:t> en  coordinación  con   los compañeros  vocales  del  GAD    </a:t>
            </a:r>
            <a:r>
              <a:rPr lang="es-EC" sz="2400" dirty="0"/>
              <a:t>a las personas vulnerables </a:t>
            </a:r>
            <a:r>
              <a:rPr lang="es-EC" sz="2400" dirty="0" smtClean="0"/>
              <a:t> de  las comunidades de la  parroquia  </a:t>
            </a:r>
          </a:p>
          <a:p>
            <a:pPr algn="just"/>
            <a:r>
              <a:rPr lang="es-EC" sz="2400" dirty="0" smtClean="0"/>
              <a:t>Se Trabajó limpiando </a:t>
            </a:r>
            <a:r>
              <a:rPr lang="es-EC" sz="2400" dirty="0"/>
              <a:t>el derrumbe del canal de Granadillas en  la travesía de María Auxiliadora.</a:t>
            </a:r>
            <a:endParaRPr lang="en-US" sz="2400" dirty="0"/>
          </a:p>
          <a:p>
            <a:pPr algn="just"/>
            <a:r>
              <a:rPr lang="es-EC" sz="2400" dirty="0" smtClean="0"/>
              <a:t>Se coordinó </a:t>
            </a:r>
            <a:r>
              <a:rPr lang="es-EC" sz="2400" dirty="0"/>
              <a:t>con el sr. presidente del GAD parroquial para que </a:t>
            </a:r>
            <a:r>
              <a:rPr lang="es-EC" sz="2400" dirty="0" smtClean="0"/>
              <a:t> se ayude con  el  trasporte  para  trasladar  a los adultos mayores  </a:t>
            </a:r>
            <a:r>
              <a:rPr lang="es-EC" sz="2400" dirty="0"/>
              <a:t>desde </a:t>
            </a:r>
            <a:r>
              <a:rPr lang="es-EC" sz="2400" dirty="0" smtClean="0"/>
              <a:t>comunidades  hasta  el  sector  de  Chamba para </a:t>
            </a:r>
            <a:r>
              <a:rPr lang="es-EC" sz="2400" dirty="0"/>
              <a:t>que </a:t>
            </a:r>
            <a:r>
              <a:rPr lang="es-EC" sz="2400" dirty="0" smtClean="0"/>
              <a:t> se  pueda </a:t>
            </a:r>
            <a:r>
              <a:rPr lang="es-EC" sz="2400" dirty="0"/>
              <a:t>cobrar el </a:t>
            </a:r>
            <a:r>
              <a:rPr lang="es-EC" sz="2400" dirty="0" smtClean="0"/>
              <a:t>bono de desarrollo  humano ya  que  por  motivos  de pandemia  no  hay  trasporte.  </a:t>
            </a:r>
            <a:endParaRPr lang="en-US" sz="2400" dirty="0"/>
          </a:p>
          <a:p>
            <a:pPr algn="just"/>
            <a:endParaRPr lang="en-US" sz="2400" dirty="0"/>
          </a:p>
        </p:txBody>
      </p:sp>
      <p:pic>
        <p:nvPicPr>
          <p:cNvPr id="4" name="Imagen 3" descr="C:\Users\PC\Desktop\11.jpg"/>
          <p:cNvPicPr/>
          <p:nvPr/>
        </p:nvPicPr>
        <p:blipFill>
          <a:blip r:embed="rId2">
            <a:extLst>
              <a:ext uri="{28A0092B-C50C-407E-A947-70E740481C1C}">
                <a14:useLocalDpi xmlns:a14="http://schemas.microsoft.com/office/drawing/2010/main" val="0"/>
              </a:ext>
            </a:extLst>
          </a:blip>
          <a:srcRect/>
          <a:stretch>
            <a:fillRect/>
          </a:stretch>
        </p:blipFill>
        <p:spPr bwMode="auto">
          <a:xfrm>
            <a:off x="304468" y="4839578"/>
            <a:ext cx="2923540" cy="1743075"/>
          </a:xfrm>
          <a:prstGeom prst="rect">
            <a:avLst/>
          </a:prstGeom>
          <a:noFill/>
          <a:ln>
            <a:noFill/>
          </a:ln>
        </p:spPr>
      </p:pic>
      <p:pic>
        <p:nvPicPr>
          <p:cNvPr id="5" name="Imagen 4" descr="C:\Users\PC\Desktop\5.jpg"/>
          <p:cNvPicPr/>
          <p:nvPr/>
        </p:nvPicPr>
        <p:blipFill>
          <a:blip r:embed="rId3">
            <a:extLst>
              <a:ext uri="{28A0092B-C50C-407E-A947-70E740481C1C}">
                <a14:useLocalDpi xmlns:a14="http://schemas.microsoft.com/office/drawing/2010/main" val="0"/>
              </a:ext>
            </a:extLst>
          </a:blip>
          <a:srcRect/>
          <a:stretch>
            <a:fillRect/>
          </a:stretch>
        </p:blipFill>
        <p:spPr bwMode="auto">
          <a:xfrm>
            <a:off x="3240497" y="4839577"/>
            <a:ext cx="2631258" cy="1743075"/>
          </a:xfrm>
          <a:prstGeom prst="rect">
            <a:avLst/>
          </a:prstGeom>
          <a:noFill/>
          <a:ln>
            <a:noFill/>
          </a:ln>
        </p:spPr>
      </p:pic>
      <p:pic>
        <p:nvPicPr>
          <p:cNvPr id="6" name="Imagen 5" descr="C:\Users\PC\Desktop\4.jpg"/>
          <p:cNvPicPr/>
          <p:nvPr/>
        </p:nvPicPr>
        <p:blipFill>
          <a:blip r:embed="rId4">
            <a:extLst>
              <a:ext uri="{28A0092B-C50C-407E-A947-70E740481C1C}">
                <a14:useLocalDpi xmlns:a14="http://schemas.microsoft.com/office/drawing/2010/main" val="0"/>
              </a:ext>
            </a:extLst>
          </a:blip>
          <a:srcRect/>
          <a:stretch>
            <a:fillRect/>
          </a:stretch>
        </p:blipFill>
        <p:spPr bwMode="auto">
          <a:xfrm>
            <a:off x="6001810" y="4839577"/>
            <a:ext cx="4294505" cy="1743075"/>
          </a:xfrm>
          <a:prstGeom prst="rect">
            <a:avLst/>
          </a:prstGeom>
          <a:noFill/>
          <a:ln>
            <a:noFill/>
          </a:ln>
        </p:spPr>
      </p:pic>
      <p:pic>
        <p:nvPicPr>
          <p:cNvPr id="7" name="Imagen 6" descr="C:\Users\PC\Desktop\5.jpg"/>
          <p:cNvPicPr/>
          <p:nvPr/>
        </p:nvPicPr>
        <p:blipFill>
          <a:blip r:embed="rId5">
            <a:extLst>
              <a:ext uri="{28A0092B-C50C-407E-A947-70E740481C1C}">
                <a14:useLocalDpi xmlns:a14="http://schemas.microsoft.com/office/drawing/2010/main" val="0"/>
              </a:ext>
            </a:extLst>
          </a:blip>
          <a:srcRect/>
          <a:stretch>
            <a:fillRect/>
          </a:stretch>
        </p:blipFill>
        <p:spPr bwMode="auto">
          <a:xfrm>
            <a:off x="9874945" y="4839577"/>
            <a:ext cx="2103120" cy="1747429"/>
          </a:xfrm>
          <a:prstGeom prst="rect">
            <a:avLst/>
          </a:prstGeom>
          <a:noFill/>
          <a:ln>
            <a:noFill/>
          </a:ln>
        </p:spPr>
      </p:pic>
    </p:spTree>
    <p:extLst>
      <p:ext uri="{BB962C8B-B14F-4D97-AF65-F5344CB8AC3E}">
        <p14:creationId xmlns:p14="http://schemas.microsoft.com/office/powerpoint/2010/main" val="142913170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1756" y="0"/>
            <a:ext cx="9276564" cy="1031966"/>
          </a:xfrm>
        </p:spPr>
        <p:txBody>
          <a:bodyPr>
            <a:normAutofit fontScale="90000"/>
          </a:bodyPr>
          <a:lstStyle/>
          <a:p>
            <a:pPr algn="ctr"/>
            <a:r>
              <a:rPr lang="es-ES" dirty="0">
                <a:solidFill>
                  <a:srgbClr val="00B0F0"/>
                </a:solidFill>
                <a:latin typeface="Clarendon Blk BT" panose="02040905050505020204" pitchFamily="18" charset="0"/>
              </a:rPr>
              <a:t>RENDICION  DE  CUENTAS  DEL   AÑO </a:t>
            </a:r>
            <a:br>
              <a:rPr lang="es-ES" dirty="0">
                <a:solidFill>
                  <a:srgbClr val="00B0F0"/>
                </a:solidFill>
                <a:latin typeface="Clarendon Blk BT" panose="02040905050505020204" pitchFamily="18" charset="0"/>
              </a:rPr>
            </a:br>
            <a:r>
              <a:rPr lang="es-ES" dirty="0">
                <a:solidFill>
                  <a:srgbClr val="00B0F0"/>
                </a:solidFill>
                <a:latin typeface="Clarendon Blk BT" panose="02040905050505020204" pitchFamily="18" charset="0"/>
              </a:rPr>
              <a:t> 2020</a:t>
            </a:r>
            <a:endParaRPr lang="en-US" dirty="0"/>
          </a:p>
        </p:txBody>
      </p:sp>
      <p:sp>
        <p:nvSpPr>
          <p:cNvPr id="3" name="Marcador de contenido 2"/>
          <p:cNvSpPr>
            <a:spLocks noGrp="1"/>
          </p:cNvSpPr>
          <p:nvPr>
            <p:ph idx="1"/>
          </p:nvPr>
        </p:nvSpPr>
        <p:spPr>
          <a:xfrm>
            <a:off x="481704" y="1018903"/>
            <a:ext cx="9380754" cy="3880773"/>
          </a:xfrm>
        </p:spPr>
        <p:txBody>
          <a:bodyPr>
            <a:normAutofit fontScale="92500" lnSpcReduction="10000"/>
          </a:bodyPr>
          <a:lstStyle/>
          <a:p>
            <a:pPr algn="just"/>
            <a:r>
              <a:rPr lang="es-EC" sz="2400" dirty="0"/>
              <a:t>Se </a:t>
            </a:r>
            <a:r>
              <a:rPr lang="es-EC" sz="2400" dirty="0" smtClean="0"/>
              <a:t> coordinando  apoyando  al  sector  productivo  con la preparación  de los  suelos con la  maquina del  GAD  Parroquial. </a:t>
            </a:r>
          </a:p>
          <a:p>
            <a:pPr algn="just"/>
            <a:r>
              <a:rPr lang="es-EC" sz="2400" dirty="0"/>
              <a:t>Se trabaja con los compañeros del GAD Parroquial </a:t>
            </a:r>
            <a:r>
              <a:rPr lang="es-EC" sz="2400" dirty="0" smtClean="0"/>
              <a:t>y los </a:t>
            </a:r>
            <a:r>
              <a:rPr lang="es-EC" sz="2400" dirty="0"/>
              <a:t>técnicos del MAG, en el invernadero del GAD planificando para la siembra de semillas de </a:t>
            </a:r>
            <a:r>
              <a:rPr lang="es-EC" sz="2400" dirty="0" smtClean="0"/>
              <a:t>germinación.  </a:t>
            </a:r>
          </a:p>
          <a:p>
            <a:pPr algn="just"/>
            <a:r>
              <a:rPr lang="es-ES" sz="2400" dirty="0" smtClean="0"/>
              <a:t>Se  Trabajo </a:t>
            </a:r>
            <a:r>
              <a:rPr lang="es-ES" sz="2400" dirty="0"/>
              <a:t>en el invernadero del GAD </a:t>
            </a:r>
            <a:r>
              <a:rPr lang="es-ES" sz="2400" dirty="0" smtClean="0"/>
              <a:t>parroquial,  adecuando  el  lugar  para  la  realización  de  semilleros.</a:t>
            </a:r>
          </a:p>
          <a:p>
            <a:pPr algn="just"/>
            <a:r>
              <a:rPr lang="es-EC" sz="2400" dirty="0"/>
              <a:t>Se </a:t>
            </a:r>
            <a:r>
              <a:rPr lang="es-EC" sz="2400" dirty="0" smtClean="0"/>
              <a:t> realizo  el bacheo de  la  vías de las comunidades  de  Ulucata, Buravalle, El Rodeo, Yanazacha y  Ñamarin </a:t>
            </a:r>
          </a:p>
          <a:p>
            <a:pPr algn="just"/>
            <a:r>
              <a:rPr lang="es-EC" sz="2400" dirty="0" smtClean="0"/>
              <a:t>Se  gestiono el  material de lastre para  el  mantenimiento  vial. </a:t>
            </a:r>
          </a:p>
          <a:p>
            <a:pPr algn="just"/>
            <a:endParaRPr lang="es-ES" sz="2400" dirty="0" smtClean="0"/>
          </a:p>
          <a:p>
            <a:pPr algn="just"/>
            <a:endParaRPr lang="en-US" sz="2400" dirty="0"/>
          </a:p>
          <a:p>
            <a:pPr algn="just"/>
            <a:endParaRPr lang="es-EC" sz="2400" dirty="0" smtClean="0"/>
          </a:p>
          <a:p>
            <a:pPr algn="just"/>
            <a:endParaRPr lang="en-US" sz="2400" dirty="0"/>
          </a:p>
          <a:p>
            <a:pPr algn="just"/>
            <a:endParaRPr lang="en-US" sz="2400" dirty="0"/>
          </a:p>
          <a:p>
            <a:endParaRPr lang="en-US" dirty="0"/>
          </a:p>
        </p:txBody>
      </p:sp>
      <p:pic>
        <p:nvPicPr>
          <p:cNvPr id="4" name="Imagen 3" descr="C:\Users\PC\Desktop\3.jpg"/>
          <p:cNvPicPr/>
          <p:nvPr/>
        </p:nvPicPr>
        <p:blipFill>
          <a:blip r:embed="rId2">
            <a:extLst>
              <a:ext uri="{28A0092B-C50C-407E-A947-70E740481C1C}">
                <a14:useLocalDpi xmlns:a14="http://schemas.microsoft.com/office/drawing/2010/main" val="0"/>
              </a:ext>
            </a:extLst>
          </a:blip>
          <a:srcRect/>
          <a:stretch>
            <a:fillRect/>
          </a:stretch>
        </p:blipFill>
        <p:spPr bwMode="auto">
          <a:xfrm>
            <a:off x="481704" y="5153025"/>
            <a:ext cx="2743200" cy="1704975"/>
          </a:xfrm>
          <a:prstGeom prst="rect">
            <a:avLst/>
          </a:prstGeom>
          <a:noFill/>
          <a:ln>
            <a:noFill/>
          </a:ln>
        </p:spPr>
      </p:pic>
      <p:pic>
        <p:nvPicPr>
          <p:cNvPr id="5" name="Imagen 4"/>
          <p:cNvPicPr/>
          <p:nvPr/>
        </p:nvPicPr>
        <p:blipFill rotWithShape="1">
          <a:blip r:embed="rId3"/>
          <a:srcRect l="18839" t="22640" r="19213" b="26947"/>
          <a:stretch/>
        </p:blipFill>
        <p:spPr bwMode="auto">
          <a:xfrm>
            <a:off x="3329407" y="5153025"/>
            <a:ext cx="2466975" cy="1704975"/>
          </a:xfrm>
          <a:prstGeom prst="rect">
            <a:avLst/>
          </a:prstGeom>
          <a:ln>
            <a:noFill/>
          </a:ln>
          <a:extLst>
            <a:ext uri="{53640926-AAD7-44D8-BBD7-CCE9431645EC}">
              <a14:shadowObscured xmlns:a14="http://schemas.microsoft.com/office/drawing/2010/main"/>
            </a:ext>
          </a:extLst>
        </p:spPr>
      </p:pic>
      <p:pic>
        <p:nvPicPr>
          <p:cNvPr id="6" name="Imagen 5" descr="C:\Users\PC\Desktop\12.jpg"/>
          <p:cNvPicPr/>
          <p:nvPr/>
        </p:nvPicPr>
        <p:blipFill>
          <a:blip r:embed="rId4">
            <a:extLst>
              <a:ext uri="{28A0092B-C50C-407E-A947-70E740481C1C}">
                <a14:useLocalDpi xmlns:a14="http://schemas.microsoft.com/office/drawing/2010/main" val="0"/>
              </a:ext>
            </a:extLst>
          </a:blip>
          <a:srcRect/>
          <a:stretch>
            <a:fillRect/>
          </a:stretch>
        </p:blipFill>
        <p:spPr bwMode="auto">
          <a:xfrm>
            <a:off x="5900886" y="5153025"/>
            <a:ext cx="2158898" cy="1718182"/>
          </a:xfrm>
          <a:prstGeom prst="rect">
            <a:avLst/>
          </a:prstGeom>
          <a:noFill/>
          <a:ln>
            <a:noFill/>
          </a:ln>
        </p:spPr>
      </p:pic>
      <p:pic>
        <p:nvPicPr>
          <p:cNvPr id="7" name="Imagen 6" descr="C:\Users\PC\Desktop\4.jpg"/>
          <p:cNvPicPr/>
          <p:nvPr/>
        </p:nvPicPr>
        <p:blipFill>
          <a:blip r:embed="rId5">
            <a:extLst>
              <a:ext uri="{28A0092B-C50C-407E-A947-70E740481C1C}">
                <a14:useLocalDpi xmlns:a14="http://schemas.microsoft.com/office/drawing/2010/main" val="0"/>
              </a:ext>
            </a:extLst>
          </a:blip>
          <a:srcRect/>
          <a:stretch>
            <a:fillRect/>
          </a:stretch>
        </p:blipFill>
        <p:spPr bwMode="auto">
          <a:xfrm>
            <a:off x="8164289" y="5153025"/>
            <a:ext cx="2325186" cy="1675191"/>
          </a:xfrm>
          <a:prstGeom prst="rect">
            <a:avLst/>
          </a:prstGeom>
          <a:noFill/>
          <a:ln>
            <a:noFill/>
          </a:ln>
        </p:spPr>
      </p:pic>
    </p:spTree>
    <p:extLst>
      <p:ext uri="{BB962C8B-B14F-4D97-AF65-F5344CB8AC3E}">
        <p14:creationId xmlns:p14="http://schemas.microsoft.com/office/powerpoint/2010/main" val="6046863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0043" y="0"/>
            <a:ext cx="9211249" cy="1005840"/>
          </a:xfrm>
        </p:spPr>
        <p:txBody>
          <a:bodyPr>
            <a:normAutofit fontScale="90000"/>
          </a:bodyPr>
          <a:lstStyle/>
          <a:p>
            <a:pPr algn="ctr"/>
            <a:r>
              <a:rPr lang="es-ES" dirty="0">
                <a:solidFill>
                  <a:srgbClr val="00B0F0"/>
                </a:solidFill>
                <a:latin typeface="Clarendon Blk BT" panose="02040905050505020204" pitchFamily="18" charset="0"/>
              </a:rPr>
              <a:t>RENDICION  DE  CUENTAS  DEL   AÑO </a:t>
            </a:r>
            <a:br>
              <a:rPr lang="es-ES" dirty="0">
                <a:solidFill>
                  <a:srgbClr val="00B0F0"/>
                </a:solidFill>
                <a:latin typeface="Clarendon Blk BT" panose="02040905050505020204" pitchFamily="18" charset="0"/>
              </a:rPr>
            </a:br>
            <a:r>
              <a:rPr lang="es-ES" dirty="0">
                <a:solidFill>
                  <a:srgbClr val="00B0F0"/>
                </a:solidFill>
                <a:latin typeface="Clarendon Blk BT" panose="02040905050505020204" pitchFamily="18" charset="0"/>
              </a:rPr>
              <a:t> 2020</a:t>
            </a:r>
            <a:endParaRPr lang="en-US" dirty="0"/>
          </a:p>
        </p:txBody>
      </p:sp>
      <p:sp>
        <p:nvSpPr>
          <p:cNvPr id="3" name="Marcador de contenido 2"/>
          <p:cNvSpPr>
            <a:spLocks noGrp="1"/>
          </p:cNvSpPr>
          <p:nvPr>
            <p:ph idx="1"/>
          </p:nvPr>
        </p:nvSpPr>
        <p:spPr>
          <a:xfrm>
            <a:off x="415762" y="1259252"/>
            <a:ext cx="9289941" cy="3430314"/>
          </a:xfrm>
        </p:spPr>
        <p:txBody>
          <a:bodyPr/>
          <a:lstStyle/>
          <a:p>
            <a:r>
              <a:rPr lang="es-EC" sz="2400" dirty="0"/>
              <a:t>Se  realizo  el  muro  de  contención   en la vía  que  conduce a la  comunidad de  </a:t>
            </a:r>
            <a:r>
              <a:rPr lang="es-EC" sz="2400" dirty="0" smtClean="0"/>
              <a:t>Yanazacha en  la  quebrada  de Tablas.</a:t>
            </a:r>
          </a:p>
          <a:p>
            <a:r>
              <a:rPr lang="es-EC" sz="2400" dirty="0" smtClean="0"/>
              <a:t>Se  coordinó   con las autoridades  del  GAD  Municipal  para  realizar  una  inspección para  la  ejecución del  proyecto de asfalto  en   las calles  principales  del  centro parroquial.</a:t>
            </a:r>
          </a:p>
          <a:p>
            <a:r>
              <a:rPr lang="es-EC" sz="2400" dirty="0" smtClean="0"/>
              <a:t>Se  realiza el mantenimiento  vial  en  las comunidades de la  parroquia Cochapata con  la  tasa  solidaria 2019.</a:t>
            </a:r>
          </a:p>
          <a:p>
            <a:endParaRPr lang="es-EC" dirty="0" smtClean="0"/>
          </a:p>
          <a:p>
            <a:endParaRPr lang="es-ES" dirty="0"/>
          </a:p>
          <a:p>
            <a:endParaRPr lang="en-US" dirty="0"/>
          </a:p>
        </p:txBody>
      </p:sp>
      <p:pic>
        <p:nvPicPr>
          <p:cNvPr id="4" name="Imagen 3" descr="C:\Users\PC\Desktop\a.jpg"/>
          <p:cNvPicPr/>
          <p:nvPr/>
        </p:nvPicPr>
        <p:blipFill>
          <a:blip r:embed="rId2">
            <a:extLst>
              <a:ext uri="{28A0092B-C50C-407E-A947-70E740481C1C}">
                <a14:useLocalDpi xmlns:a14="http://schemas.microsoft.com/office/drawing/2010/main" val="0"/>
              </a:ext>
            </a:extLst>
          </a:blip>
          <a:srcRect/>
          <a:stretch>
            <a:fillRect/>
          </a:stretch>
        </p:blipFill>
        <p:spPr bwMode="auto">
          <a:xfrm>
            <a:off x="415762" y="4838700"/>
            <a:ext cx="2619375" cy="2019300"/>
          </a:xfrm>
          <a:prstGeom prst="rect">
            <a:avLst/>
          </a:prstGeom>
          <a:noFill/>
          <a:ln>
            <a:noFill/>
          </a:ln>
        </p:spPr>
      </p:pic>
      <p:pic>
        <p:nvPicPr>
          <p:cNvPr id="5" name="Imagen 4" descr="C:\Users\PC\Desktop\j.jpg"/>
          <p:cNvPicPr/>
          <p:nvPr/>
        </p:nvPicPr>
        <p:blipFill>
          <a:blip r:embed="rId3">
            <a:extLst>
              <a:ext uri="{28A0092B-C50C-407E-A947-70E740481C1C}">
                <a14:useLocalDpi xmlns:a14="http://schemas.microsoft.com/office/drawing/2010/main" val="0"/>
              </a:ext>
            </a:extLst>
          </a:blip>
          <a:srcRect/>
          <a:stretch>
            <a:fillRect/>
          </a:stretch>
        </p:blipFill>
        <p:spPr bwMode="auto">
          <a:xfrm>
            <a:off x="3150054" y="4838700"/>
            <a:ext cx="2493100" cy="2019300"/>
          </a:xfrm>
          <a:prstGeom prst="rect">
            <a:avLst/>
          </a:prstGeom>
          <a:noFill/>
          <a:ln>
            <a:noFill/>
          </a:ln>
        </p:spPr>
      </p:pic>
      <p:pic>
        <p:nvPicPr>
          <p:cNvPr id="7" name="Imagen 6" descr="C:\Users\PC\Desktop\122.jpg"/>
          <p:cNvPicPr/>
          <p:nvPr/>
        </p:nvPicPr>
        <p:blipFill>
          <a:blip r:embed="rId4">
            <a:extLst>
              <a:ext uri="{28A0092B-C50C-407E-A947-70E740481C1C}">
                <a14:useLocalDpi xmlns:a14="http://schemas.microsoft.com/office/drawing/2010/main" val="0"/>
              </a:ext>
            </a:extLst>
          </a:blip>
          <a:srcRect/>
          <a:stretch>
            <a:fillRect/>
          </a:stretch>
        </p:blipFill>
        <p:spPr bwMode="auto">
          <a:xfrm>
            <a:off x="5758071" y="4838700"/>
            <a:ext cx="2850352" cy="1958563"/>
          </a:xfrm>
          <a:prstGeom prst="rect">
            <a:avLst/>
          </a:prstGeom>
          <a:noFill/>
          <a:ln>
            <a:noFill/>
          </a:ln>
        </p:spPr>
      </p:pic>
      <p:pic>
        <p:nvPicPr>
          <p:cNvPr id="8" name="Imagen 7" descr="C:\Users\PC\Desktop\1000.jpg"/>
          <p:cNvPicPr/>
          <p:nvPr/>
        </p:nvPicPr>
        <p:blipFill>
          <a:blip r:embed="rId5">
            <a:extLst>
              <a:ext uri="{28A0092B-C50C-407E-A947-70E740481C1C}">
                <a14:useLocalDpi xmlns:a14="http://schemas.microsoft.com/office/drawing/2010/main" val="0"/>
              </a:ext>
            </a:extLst>
          </a:blip>
          <a:srcRect/>
          <a:stretch>
            <a:fillRect/>
          </a:stretch>
        </p:blipFill>
        <p:spPr bwMode="auto">
          <a:xfrm>
            <a:off x="8736733" y="4862512"/>
            <a:ext cx="3189656" cy="1971675"/>
          </a:xfrm>
          <a:prstGeom prst="rect">
            <a:avLst/>
          </a:prstGeom>
          <a:noFill/>
          <a:ln>
            <a:noFill/>
          </a:ln>
        </p:spPr>
      </p:pic>
    </p:spTree>
    <p:extLst>
      <p:ext uri="{BB962C8B-B14F-4D97-AF65-F5344CB8AC3E}">
        <p14:creationId xmlns:p14="http://schemas.microsoft.com/office/powerpoint/2010/main" val="162819881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4010" y="0"/>
            <a:ext cx="8949992" cy="1320800"/>
          </a:xfrm>
        </p:spPr>
        <p:txBody>
          <a:bodyPr>
            <a:normAutofit fontScale="90000"/>
          </a:bodyPr>
          <a:lstStyle/>
          <a:p>
            <a:r>
              <a:rPr lang="es-ES" dirty="0">
                <a:solidFill>
                  <a:srgbClr val="00B0F0"/>
                </a:solidFill>
                <a:latin typeface="Clarendon Blk BT" panose="02040905050505020204" pitchFamily="18" charset="0"/>
              </a:rPr>
              <a:t>RENDICION  DE  CUENTAS  DEL   AÑO </a:t>
            </a:r>
            <a:br>
              <a:rPr lang="es-ES" dirty="0">
                <a:solidFill>
                  <a:srgbClr val="00B0F0"/>
                </a:solidFill>
                <a:latin typeface="Clarendon Blk BT" panose="02040905050505020204" pitchFamily="18" charset="0"/>
              </a:rPr>
            </a:br>
            <a:r>
              <a:rPr lang="es-ES" dirty="0">
                <a:solidFill>
                  <a:srgbClr val="00B0F0"/>
                </a:solidFill>
                <a:latin typeface="Clarendon Blk BT" panose="02040905050505020204" pitchFamily="18" charset="0"/>
              </a:rPr>
              <a:t> 2020</a:t>
            </a:r>
            <a:endParaRPr lang="en-US" dirty="0"/>
          </a:p>
        </p:txBody>
      </p:sp>
      <p:sp>
        <p:nvSpPr>
          <p:cNvPr id="3" name="Marcador de contenido 2"/>
          <p:cNvSpPr>
            <a:spLocks noGrp="1"/>
          </p:cNvSpPr>
          <p:nvPr>
            <p:ph idx="1"/>
          </p:nvPr>
        </p:nvSpPr>
        <p:spPr>
          <a:xfrm>
            <a:off x="435358" y="1128622"/>
            <a:ext cx="9283408" cy="3952829"/>
          </a:xfrm>
        </p:spPr>
        <p:txBody>
          <a:bodyPr>
            <a:normAutofit/>
          </a:bodyPr>
          <a:lstStyle/>
          <a:p>
            <a:pPr algn="just"/>
            <a:r>
              <a:rPr lang="es-EC" sz="2800" dirty="0"/>
              <a:t> Se apoyo  al  proyecto  turístico para el  levantamiento de información   de los lugares  a  ser  intervenidos  en la  parroquia</a:t>
            </a:r>
            <a:r>
              <a:rPr lang="es-EC" sz="2800" dirty="0" smtClean="0"/>
              <a:t>.</a:t>
            </a:r>
          </a:p>
          <a:p>
            <a:pPr algn="just"/>
            <a:r>
              <a:rPr lang="es-EC" sz="2800" dirty="0" smtClean="0"/>
              <a:t>Se ha  coordinado  con las  autoridades  competentes  en  el  cuidado  del  medio  ambiente  y  lo  mas  importante en el cuidado  del  liquido  vital para  todo  ser viviente   que  es el  agua.</a:t>
            </a:r>
          </a:p>
          <a:p>
            <a:pPr algn="just"/>
            <a:endParaRPr lang="es-EC" sz="2800" dirty="0" smtClean="0"/>
          </a:p>
          <a:p>
            <a:pPr algn="just"/>
            <a:endParaRPr lang="es-EC" sz="2800" dirty="0"/>
          </a:p>
          <a:p>
            <a:pPr algn="just"/>
            <a:endParaRPr lang="es-EC" sz="2800" dirty="0"/>
          </a:p>
          <a:p>
            <a:pPr algn="just"/>
            <a:endParaRPr lang="en-US" sz="2800" dirty="0"/>
          </a:p>
        </p:txBody>
      </p:sp>
      <p:pic>
        <p:nvPicPr>
          <p:cNvPr id="4" name="Imagen 3" descr="C:\Users\PC\Desktop\CAMA PIEDRAS.jpg"/>
          <p:cNvPicPr/>
          <p:nvPr/>
        </p:nvPicPr>
        <p:blipFill>
          <a:blip r:embed="rId2">
            <a:extLst>
              <a:ext uri="{28A0092B-C50C-407E-A947-70E740481C1C}">
                <a14:useLocalDpi xmlns:a14="http://schemas.microsoft.com/office/drawing/2010/main" val="0"/>
              </a:ext>
            </a:extLst>
          </a:blip>
          <a:srcRect/>
          <a:stretch>
            <a:fillRect/>
          </a:stretch>
        </p:blipFill>
        <p:spPr bwMode="auto">
          <a:xfrm>
            <a:off x="435358" y="4822144"/>
            <a:ext cx="2581275" cy="1942465"/>
          </a:xfrm>
          <a:prstGeom prst="rect">
            <a:avLst/>
          </a:prstGeom>
          <a:noFill/>
          <a:ln>
            <a:noFill/>
          </a:ln>
        </p:spPr>
      </p:pic>
      <p:pic>
        <p:nvPicPr>
          <p:cNvPr id="5" name="Imagen 4" descr="C:\Users\PC\Desktop\CAMA DE PIEDRAS.jpg"/>
          <p:cNvPicPr/>
          <p:nvPr/>
        </p:nvPicPr>
        <p:blipFill>
          <a:blip r:embed="rId3">
            <a:extLst>
              <a:ext uri="{28A0092B-C50C-407E-A947-70E740481C1C}">
                <a14:useLocalDpi xmlns:a14="http://schemas.microsoft.com/office/drawing/2010/main" val="0"/>
              </a:ext>
            </a:extLst>
          </a:blip>
          <a:srcRect/>
          <a:stretch>
            <a:fillRect/>
          </a:stretch>
        </p:blipFill>
        <p:spPr bwMode="auto">
          <a:xfrm>
            <a:off x="3127981" y="4812301"/>
            <a:ext cx="2495550" cy="1962150"/>
          </a:xfrm>
          <a:prstGeom prst="rect">
            <a:avLst/>
          </a:prstGeom>
          <a:noFill/>
          <a:ln>
            <a:noFill/>
          </a:ln>
        </p:spPr>
      </p:pic>
      <p:pic>
        <p:nvPicPr>
          <p:cNvPr id="7" name="Imagen 6" descr="C:\Users\PC\Desktop\3.jpg"/>
          <p:cNvPicPr/>
          <p:nvPr/>
        </p:nvPicPr>
        <p:blipFill>
          <a:blip r:embed="rId4">
            <a:extLst>
              <a:ext uri="{28A0092B-C50C-407E-A947-70E740481C1C}">
                <a14:useLocalDpi xmlns:a14="http://schemas.microsoft.com/office/drawing/2010/main" val="0"/>
              </a:ext>
            </a:extLst>
          </a:blip>
          <a:srcRect/>
          <a:stretch>
            <a:fillRect/>
          </a:stretch>
        </p:blipFill>
        <p:spPr bwMode="auto">
          <a:xfrm>
            <a:off x="5851356" y="4833778"/>
            <a:ext cx="2273741" cy="1940673"/>
          </a:xfrm>
          <a:prstGeom prst="rect">
            <a:avLst/>
          </a:prstGeom>
          <a:noFill/>
          <a:ln>
            <a:noFill/>
          </a:ln>
        </p:spPr>
      </p:pic>
    </p:spTree>
    <p:extLst>
      <p:ext uri="{BB962C8B-B14F-4D97-AF65-F5344CB8AC3E}">
        <p14:creationId xmlns:p14="http://schemas.microsoft.com/office/powerpoint/2010/main" val="1624607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20580" y="750164"/>
            <a:ext cx="9799078" cy="2868610"/>
          </a:xfrm>
        </p:spPr>
        <p:txBody>
          <a:bodyPr>
            <a:noAutofit/>
          </a:bodyPr>
          <a:lstStyle/>
          <a:p>
            <a:pPr marL="0" indent="0">
              <a:buNone/>
            </a:pPr>
            <a:r>
              <a:rPr lang="es-ES" sz="8000" b="1" dirty="0" smtClean="0">
                <a:ln w="22225">
                  <a:solidFill>
                    <a:schemeClr val="accent2"/>
                  </a:solidFill>
                  <a:prstDash val="solid"/>
                </a:ln>
                <a:solidFill>
                  <a:schemeClr val="accent2">
                    <a:lumMod val="40000"/>
                    <a:lumOff val="60000"/>
                  </a:schemeClr>
                </a:solidFill>
              </a:rPr>
              <a:t>MUCHAS  GRACIAS  POR SU ATENCION  </a:t>
            </a:r>
            <a:endParaRPr lang="en-US" sz="8000" b="1" dirty="0">
              <a:ln w="22225">
                <a:solidFill>
                  <a:schemeClr val="accent2"/>
                </a:solidFill>
                <a:prstDash val="solid"/>
              </a:ln>
              <a:solidFill>
                <a:schemeClr val="accent2">
                  <a:lumMod val="40000"/>
                  <a:lumOff val="60000"/>
                </a:schemeClr>
              </a:solidFill>
            </a:endParaRPr>
          </a:p>
        </p:txBody>
      </p:sp>
      <p:pic>
        <p:nvPicPr>
          <p:cNvPr id="1026" name="Picture 2" descr="GAD Parroquial Cochapata - Home | Face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595" y="3448957"/>
            <a:ext cx="2977969" cy="2977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625154"/>
      </p:ext>
    </p:extLst>
  </p:cSld>
  <p:clrMapOvr>
    <a:masterClrMapping/>
  </p:clrMapOvr>
  <p:transition spd="med">
    <p:pull/>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202</TotalTime>
  <Words>664</Words>
  <Application>Microsoft Office PowerPoint</Application>
  <PresentationFormat>Panorámica</PresentationFormat>
  <Paragraphs>42</Paragraphs>
  <Slides>10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Arial</vt:lpstr>
      <vt:lpstr>Arial Black</vt:lpstr>
      <vt:lpstr>Calibri</vt:lpstr>
      <vt:lpstr>Clarendon Blk BT</vt:lpstr>
      <vt:lpstr>Trebuchet MS</vt:lpstr>
      <vt:lpstr>Wingdings 3</vt:lpstr>
      <vt:lpstr>Faceta</vt:lpstr>
      <vt:lpstr>REDINCION  DE CUENTAS AÑO  2020   </vt:lpstr>
      <vt:lpstr>RENDICION  DE  CUENTAS  DEL   AÑO   2020</vt:lpstr>
      <vt:lpstr>RENDICION  DE  CUENTAS  DEL   AÑO   2020</vt:lpstr>
      <vt:lpstr>RENDICION  DE  CUENTAS  DEL   AÑO   2020</vt:lpstr>
      <vt:lpstr>RENDICION  DE  CUENTAS  DEL   AÑO   2020</vt:lpstr>
      <vt:lpstr>RENDICION  DE  CUENTAS  DEL   AÑO   2020</vt:lpstr>
      <vt:lpstr>RENDICION  DE  CUENTAS  DEL   AÑO   2020</vt:lpstr>
      <vt:lpstr>RENDICION  DE  CUENTAS  DEL   AÑO   2020</vt:lpstr>
      <vt:lpstr>RENDICION  DE  CUENTAS  DEL   AÑO   2020</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REDINCION  DE CUENTAS AÑO  2020</dc:title>
  <dc:creator>Mis Documentos</dc:creator>
  <cp:lastModifiedBy>HP</cp:lastModifiedBy>
  <cp:revision>20</cp:revision>
  <dcterms:created xsi:type="dcterms:W3CDTF">2021-07-28T20:27:49Z</dcterms:created>
  <dcterms:modified xsi:type="dcterms:W3CDTF">2021-07-29T15:19:52Z</dcterms:modified>
</cp:coreProperties>
</file>