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webp" ContentType="image/webp"/>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57" r:id="rId1"/>
  </p:sldMasterIdLst>
  <p:sldIdLst>
    <p:sldId id="274" r:id="rId2"/>
    <p:sldId id="276" r:id="rId3"/>
    <p:sldId id="275" r:id="rId4"/>
    <p:sldId id="267" r:id="rId5"/>
    <p:sldId id="258" r:id="rId6"/>
    <p:sldId id="259" r:id="rId7"/>
    <p:sldId id="260" r:id="rId8"/>
    <p:sldId id="261" r:id="rId9"/>
    <p:sldId id="262" r:id="rId10"/>
    <p:sldId id="263" r:id="rId11"/>
    <p:sldId id="264" r:id="rId12"/>
    <p:sldId id="265" r:id="rId13"/>
    <p:sldId id="266" r:id="rId14"/>
    <p:sldId id="268" r:id="rId15"/>
    <p:sldId id="269" r:id="rId16"/>
    <p:sldId id="270" r:id="rId17"/>
    <p:sldId id="271" r:id="rId18"/>
    <p:sldId id="272"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706" autoAdjust="0"/>
    <p:restoredTop sz="94660"/>
  </p:normalViewPr>
  <p:slideViewPr>
    <p:cSldViewPr snapToGrid="0">
      <p:cViewPr varScale="1">
        <p:scale>
          <a:sx n="72" d="100"/>
          <a:sy n="72" d="100"/>
        </p:scale>
        <p:origin x="672"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262B83EC-9C4C-4658-9016-801EA2DB6F42}" type="datetimeFigureOut">
              <a:rPr lang="es-ES" smtClean="0"/>
              <a:t>18/04/2023</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2CF68B3C-122D-45BA-9C4A-353EA7B17C82}" type="slidenum">
              <a:rPr lang="es-ES" smtClean="0"/>
              <a:t>‹Nº›</a:t>
            </a:fld>
            <a:endParaRPr lang="es-ES"/>
          </a:p>
        </p:txBody>
      </p:sp>
    </p:spTree>
    <p:extLst>
      <p:ext uri="{BB962C8B-B14F-4D97-AF65-F5344CB8AC3E}">
        <p14:creationId xmlns:p14="http://schemas.microsoft.com/office/powerpoint/2010/main" val="21009069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3"/>
          <p:cNvSpPr>
            <a:spLocks noGrp="1"/>
          </p:cNvSpPr>
          <p:nvPr>
            <p:ph type="dt" sz="half" idx="10"/>
          </p:nvPr>
        </p:nvSpPr>
        <p:spPr/>
        <p:txBody>
          <a:bodyPr/>
          <a:lstStyle/>
          <a:p>
            <a:fld id="{262B83EC-9C4C-4658-9016-801EA2DB6F42}" type="datetimeFigureOut">
              <a:rPr lang="es-ES" smtClean="0"/>
              <a:t>18/04/2023</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2CF68B3C-122D-45BA-9C4A-353EA7B17C82}" type="slidenum">
              <a:rPr lang="es-ES" smtClean="0"/>
              <a:t>‹Nº›</a:t>
            </a:fld>
            <a:endParaRPr lang="es-ES"/>
          </a:p>
        </p:txBody>
      </p:sp>
    </p:spTree>
    <p:extLst>
      <p:ext uri="{BB962C8B-B14F-4D97-AF65-F5344CB8AC3E}">
        <p14:creationId xmlns:p14="http://schemas.microsoft.com/office/powerpoint/2010/main" val="16113419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262B83EC-9C4C-4658-9016-801EA2DB6F42}" type="datetimeFigureOut">
              <a:rPr lang="es-ES" smtClean="0"/>
              <a:t>18/04/2023</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2CF68B3C-122D-45BA-9C4A-353EA7B17C82}" type="slidenum">
              <a:rPr lang="es-ES" smtClean="0"/>
              <a:t>‹Nº›</a:t>
            </a:fld>
            <a:endParaRPr lang="es-ES"/>
          </a:p>
        </p:txBody>
      </p:sp>
    </p:spTree>
    <p:extLst>
      <p:ext uri="{BB962C8B-B14F-4D97-AF65-F5344CB8AC3E}">
        <p14:creationId xmlns:p14="http://schemas.microsoft.com/office/powerpoint/2010/main" val="21685907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262B83EC-9C4C-4658-9016-801EA2DB6F42}" type="datetimeFigureOut">
              <a:rPr lang="es-ES" smtClean="0"/>
              <a:t>18/04/2023</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2CF68B3C-122D-45BA-9C4A-353EA7B17C82}" type="slidenum">
              <a:rPr lang="es-ES" smtClean="0"/>
              <a:t>‹Nº›</a:t>
            </a:fld>
            <a:endParaRPr lang="es-ES"/>
          </a:p>
        </p:txBody>
      </p:sp>
    </p:spTree>
    <p:extLst>
      <p:ext uri="{BB962C8B-B14F-4D97-AF65-F5344CB8AC3E}">
        <p14:creationId xmlns:p14="http://schemas.microsoft.com/office/powerpoint/2010/main" val="7077247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262B83EC-9C4C-4658-9016-801EA2DB6F42}" type="datetimeFigureOut">
              <a:rPr lang="es-ES" smtClean="0"/>
              <a:t>18/04/2023</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2CF68B3C-122D-45BA-9C4A-353EA7B17C82}" type="slidenum">
              <a:rPr lang="es-ES" smtClean="0"/>
              <a:t>‹Nº›</a:t>
            </a:fld>
            <a:endParaRPr lang="es-ES"/>
          </a:p>
        </p:txBody>
      </p:sp>
    </p:spTree>
    <p:extLst>
      <p:ext uri="{BB962C8B-B14F-4D97-AF65-F5344CB8AC3E}">
        <p14:creationId xmlns:p14="http://schemas.microsoft.com/office/powerpoint/2010/main" val="1458696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7" name="Date Placeholder 2"/>
          <p:cNvSpPr>
            <a:spLocks noGrp="1"/>
          </p:cNvSpPr>
          <p:nvPr>
            <p:ph type="dt" sz="half" idx="10"/>
          </p:nvPr>
        </p:nvSpPr>
        <p:spPr/>
        <p:txBody>
          <a:bodyPr/>
          <a:lstStyle/>
          <a:p>
            <a:fld id="{262B83EC-9C4C-4658-9016-801EA2DB6F42}" type="datetimeFigureOut">
              <a:rPr lang="es-ES" smtClean="0"/>
              <a:t>18/04/2023</a:t>
            </a:fld>
            <a:endParaRPr lang="es-ES"/>
          </a:p>
        </p:txBody>
      </p:sp>
      <p:sp>
        <p:nvSpPr>
          <p:cNvPr id="5" name="Footer Placeholder 3"/>
          <p:cNvSpPr>
            <a:spLocks noGrp="1"/>
          </p:cNvSpPr>
          <p:nvPr>
            <p:ph type="ftr" sz="quarter" idx="11"/>
          </p:nvPr>
        </p:nvSpPr>
        <p:spPr/>
        <p:txBody>
          <a:bodyPr/>
          <a:lstStyle/>
          <a:p>
            <a:endParaRPr lang="es-ES"/>
          </a:p>
        </p:txBody>
      </p:sp>
      <p:sp>
        <p:nvSpPr>
          <p:cNvPr id="6" name="Slide Number Placeholder 4"/>
          <p:cNvSpPr>
            <a:spLocks noGrp="1"/>
          </p:cNvSpPr>
          <p:nvPr>
            <p:ph type="sldNum" sz="quarter" idx="12"/>
          </p:nvPr>
        </p:nvSpPr>
        <p:spPr/>
        <p:txBody>
          <a:bodyPr/>
          <a:lstStyle/>
          <a:p>
            <a:fld id="{2CF68B3C-122D-45BA-9C4A-353EA7B17C82}" type="slidenum">
              <a:rPr lang="es-ES" smtClean="0"/>
              <a:t>‹Nº›</a:t>
            </a:fld>
            <a:endParaRPr lang="es-ES"/>
          </a:p>
        </p:txBody>
      </p:sp>
    </p:spTree>
    <p:extLst>
      <p:ext uri="{BB962C8B-B14F-4D97-AF65-F5344CB8AC3E}">
        <p14:creationId xmlns:p14="http://schemas.microsoft.com/office/powerpoint/2010/main" val="9954468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262B83EC-9C4C-4658-9016-801EA2DB6F42}" type="datetimeFigureOut">
              <a:rPr lang="es-ES" smtClean="0"/>
              <a:t>18/04/2023</a:t>
            </a:fld>
            <a:endParaRPr lang="es-ES"/>
          </a:p>
        </p:txBody>
      </p:sp>
      <p:sp>
        <p:nvSpPr>
          <p:cNvPr id="5" name="Footer Placeholder 2"/>
          <p:cNvSpPr>
            <a:spLocks noGrp="1"/>
          </p:cNvSpPr>
          <p:nvPr>
            <p:ph type="ftr" sz="quarter" idx="11"/>
          </p:nvPr>
        </p:nvSpPr>
        <p:spPr/>
        <p:txBody>
          <a:bodyPr/>
          <a:lstStyle/>
          <a:p>
            <a:endParaRPr lang="es-ES"/>
          </a:p>
        </p:txBody>
      </p:sp>
      <p:sp>
        <p:nvSpPr>
          <p:cNvPr id="6" name="Slide Number Placeholder 3"/>
          <p:cNvSpPr>
            <a:spLocks noGrp="1"/>
          </p:cNvSpPr>
          <p:nvPr>
            <p:ph type="sldNum" sz="quarter" idx="12"/>
          </p:nvPr>
        </p:nvSpPr>
        <p:spPr/>
        <p:txBody>
          <a:bodyPr/>
          <a:lstStyle/>
          <a:p>
            <a:fld id="{2CF68B3C-122D-45BA-9C4A-353EA7B17C82}" type="slidenum">
              <a:rPr lang="es-ES" smtClean="0"/>
              <a:t>‹Nº›</a:t>
            </a:fld>
            <a:endParaRPr lang="es-ES"/>
          </a:p>
        </p:txBody>
      </p:sp>
    </p:spTree>
    <p:extLst>
      <p:ext uri="{BB962C8B-B14F-4D97-AF65-F5344CB8AC3E}">
        <p14:creationId xmlns:p14="http://schemas.microsoft.com/office/powerpoint/2010/main" val="14557336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s-ES"/>
              <a:t>Haga clic para modificar el estilo de título del patrón</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7" name="Date Placeholder 4"/>
          <p:cNvSpPr>
            <a:spLocks noGrp="1"/>
          </p:cNvSpPr>
          <p:nvPr>
            <p:ph type="dt" sz="half" idx="10"/>
          </p:nvPr>
        </p:nvSpPr>
        <p:spPr/>
        <p:txBody>
          <a:bodyPr/>
          <a:lstStyle/>
          <a:p>
            <a:fld id="{262B83EC-9C4C-4658-9016-801EA2DB6F42}" type="datetimeFigureOut">
              <a:rPr lang="es-ES" smtClean="0"/>
              <a:t>18/04/2023</a:t>
            </a:fld>
            <a:endParaRPr lang="es-ES"/>
          </a:p>
        </p:txBody>
      </p:sp>
      <p:sp>
        <p:nvSpPr>
          <p:cNvPr id="5" name="Footer Placeholder 5"/>
          <p:cNvSpPr>
            <a:spLocks noGrp="1"/>
          </p:cNvSpPr>
          <p:nvPr>
            <p:ph type="ftr" sz="quarter" idx="11"/>
          </p:nvPr>
        </p:nvSpPr>
        <p:spPr/>
        <p:txBody>
          <a:bodyPr/>
          <a:lstStyle/>
          <a:p>
            <a:endParaRPr lang="es-ES"/>
          </a:p>
        </p:txBody>
      </p:sp>
      <p:sp>
        <p:nvSpPr>
          <p:cNvPr id="6" name="Slide Number Placeholder 6"/>
          <p:cNvSpPr>
            <a:spLocks noGrp="1"/>
          </p:cNvSpPr>
          <p:nvPr>
            <p:ph type="sldNum" sz="quarter" idx="12"/>
          </p:nvPr>
        </p:nvSpPr>
        <p:spPr/>
        <p:txBody>
          <a:bodyPr/>
          <a:lstStyle/>
          <a:p>
            <a:fld id="{2CF68B3C-122D-45BA-9C4A-353EA7B17C82}" type="slidenum">
              <a:rPr lang="es-ES" smtClean="0"/>
              <a:t>‹Nº›</a:t>
            </a:fld>
            <a:endParaRPr lang="es-ES"/>
          </a:p>
        </p:txBody>
      </p:sp>
    </p:spTree>
    <p:extLst>
      <p:ext uri="{BB962C8B-B14F-4D97-AF65-F5344CB8AC3E}">
        <p14:creationId xmlns:p14="http://schemas.microsoft.com/office/powerpoint/2010/main" val="33813346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262B83EC-9C4C-4658-9016-801EA2DB6F42}" type="datetimeFigureOut">
              <a:rPr lang="es-ES" smtClean="0"/>
              <a:t>18/04/2023</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2CF68B3C-122D-45BA-9C4A-353EA7B17C82}" type="slidenum">
              <a:rPr lang="es-ES" smtClean="0"/>
              <a:t>‹Nº›</a:t>
            </a:fld>
            <a:endParaRPr lang="es-ES"/>
          </a:p>
        </p:txBody>
      </p:sp>
    </p:spTree>
    <p:extLst>
      <p:ext uri="{BB962C8B-B14F-4D97-AF65-F5344CB8AC3E}">
        <p14:creationId xmlns:p14="http://schemas.microsoft.com/office/powerpoint/2010/main" val="9460275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262B83EC-9C4C-4658-9016-801EA2DB6F42}" type="datetimeFigureOut">
              <a:rPr lang="es-ES" smtClean="0"/>
              <a:t>18/04/2023</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2CF68B3C-122D-45BA-9C4A-353EA7B17C82}" type="slidenum">
              <a:rPr lang="es-ES" smtClean="0"/>
              <a:t>‹Nº›</a:t>
            </a:fld>
            <a:endParaRPr lang="es-ES"/>
          </a:p>
        </p:txBody>
      </p:sp>
    </p:spTree>
    <p:extLst>
      <p:ext uri="{BB962C8B-B14F-4D97-AF65-F5344CB8AC3E}">
        <p14:creationId xmlns:p14="http://schemas.microsoft.com/office/powerpoint/2010/main" val="623366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s-ES"/>
              <a:t>Haga clic para modificar el estilo de título del patrón</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262B83EC-9C4C-4658-9016-801EA2DB6F42}" type="datetimeFigureOut">
              <a:rPr lang="es-ES" smtClean="0"/>
              <a:t>18/04/2023</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2CF68B3C-122D-45BA-9C4A-353EA7B17C82}" type="slidenum">
              <a:rPr lang="es-ES" smtClean="0"/>
              <a:t>‹Nº›</a:t>
            </a:fld>
            <a:endParaRPr lang="es-ES"/>
          </a:p>
        </p:txBody>
      </p:sp>
    </p:spTree>
    <p:extLst>
      <p:ext uri="{BB962C8B-B14F-4D97-AF65-F5344CB8AC3E}">
        <p14:creationId xmlns:p14="http://schemas.microsoft.com/office/powerpoint/2010/main" val="36916672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s-ES"/>
              <a:t>Haga clic para modificar el estilo de título del patrón</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s-ES"/>
              <a:t>Haga clic para modificar los estilos de texto del patrón</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262B83EC-9C4C-4658-9016-801EA2DB6F42}" type="datetimeFigureOut">
              <a:rPr lang="es-ES" smtClean="0"/>
              <a:t>18/04/2023</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2CF68B3C-122D-45BA-9C4A-353EA7B17C82}" type="slidenum">
              <a:rPr lang="es-ES" smtClean="0"/>
              <a:t>‹Nº›</a:t>
            </a:fld>
            <a:endParaRPr lang="es-E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29418682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262B83EC-9C4C-4658-9016-801EA2DB6F42}" type="datetimeFigureOut">
              <a:rPr lang="es-ES" smtClean="0"/>
              <a:t>18/04/2023</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2CF68B3C-122D-45BA-9C4A-353EA7B17C82}" type="slidenum">
              <a:rPr lang="es-ES" smtClean="0"/>
              <a:t>‹Nº›</a:t>
            </a:fld>
            <a:endParaRPr lang="es-ES"/>
          </a:p>
        </p:txBody>
      </p:sp>
    </p:spTree>
    <p:extLst>
      <p:ext uri="{BB962C8B-B14F-4D97-AF65-F5344CB8AC3E}">
        <p14:creationId xmlns:p14="http://schemas.microsoft.com/office/powerpoint/2010/main" val="10521500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lumna 3">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262B83EC-9C4C-4658-9016-801EA2DB6F42}" type="datetimeFigureOut">
              <a:rPr lang="es-ES" smtClean="0"/>
              <a:t>18/04/2023</a:t>
            </a:fld>
            <a:endParaRPr lang="es-ES"/>
          </a:p>
        </p:txBody>
      </p:sp>
      <p:sp>
        <p:nvSpPr>
          <p:cNvPr id="4"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2CF68B3C-122D-45BA-9C4A-353EA7B17C82}" type="slidenum">
              <a:rPr lang="es-ES" smtClean="0"/>
              <a:t>‹Nº›</a:t>
            </a:fld>
            <a:endParaRPr lang="es-ES"/>
          </a:p>
        </p:txBody>
      </p:sp>
    </p:spTree>
    <p:extLst>
      <p:ext uri="{BB962C8B-B14F-4D97-AF65-F5344CB8AC3E}">
        <p14:creationId xmlns:p14="http://schemas.microsoft.com/office/powerpoint/2010/main" val="248330902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lumna de imagen 3">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262B83EC-9C4C-4658-9016-801EA2DB6F42}" type="datetimeFigureOut">
              <a:rPr lang="es-ES" smtClean="0"/>
              <a:t>18/04/2023</a:t>
            </a:fld>
            <a:endParaRPr lang="es-ES"/>
          </a:p>
        </p:txBody>
      </p:sp>
      <p:sp>
        <p:nvSpPr>
          <p:cNvPr id="4"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2CF68B3C-122D-45BA-9C4A-353EA7B17C82}" type="slidenum">
              <a:rPr lang="es-ES" smtClean="0"/>
              <a:t>‹Nº›</a:t>
            </a:fld>
            <a:endParaRPr lang="es-ES"/>
          </a:p>
        </p:txBody>
      </p:sp>
    </p:spTree>
    <p:extLst>
      <p:ext uri="{BB962C8B-B14F-4D97-AF65-F5344CB8AC3E}">
        <p14:creationId xmlns:p14="http://schemas.microsoft.com/office/powerpoint/2010/main" val="36929970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nchorCtr="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262B83EC-9C4C-4658-9016-801EA2DB6F42}" type="datetimeFigureOut">
              <a:rPr lang="es-ES" smtClean="0"/>
              <a:t>18/04/2023</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2CF68B3C-122D-45BA-9C4A-353EA7B17C82}" type="slidenum">
              <a:rPr lang="es-ES" smtClean="0"/>
              <a:t>‹Nº›</a:t>
            </a:fld>
            <a:endParaRPr lang="es-ES"/>
          </a:p>
        </p:txBody>
      </p:sp>
    </p:spTree>
    <p:extLst>
      <p:ext uri="{BB962C8B-B14F-4D97-AF65-F5344CB8AC3E}">
        <p14:creationId xmlns:p14="http://schemas.microsoft.com/office/powerpoint/2010/main" val="401559880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262B83EC-9C4C-4658-9016-801EA2DB6F42}" type="datetimeFigureOut">
              <a:rPr lang="es-ES" smtClean="0"/>
              <a:t>18/04/2023</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2CF68B3C-122D-45BA-9C4A-353EA7B17C82}" type="slidenum">
              <a:rPr lang="es-ES" smtClean="0"/>
              <a:t>‹Nº›</a:t>
            </a:fld>
            <a:endParaRPr lang="es-ES"/>
          </a:p>
        </p:txBody>
      </p:sp>
    </p:spTree>
    <p:extLst>
      <p:ext uri="{BB962C8B-B14F-4D97-AF65-F5344CB8AC3E}">
        <p14:creationId xmlns:p14="http://schemas.microsoft.com/office/powerpoint/2010/main" val="16830067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262B83EC-9C4C-4658-9016-801EA2DB6F42}" type="datetimeFigureOut">
              <a:rPr lang="es-ES" smtClean="0"/>
              <a:t>18/04/2023</a:t>
            </a:fld>
            <a:endParaRPr lang="es-E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s-E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2CF68B3C-122D-45BA-9C4A-353EA7B17C82}" type="slidenum">
              <a:rPr lang="es-ES" smtClean="0"/>
              <a:t>‹Nº›</a:t>
            </a:fld>
            <a:endParaRPr lang="es-ES"/>
          </a:p>
        </p:txBody>
      </p:sp>
    </p:spTree>
    <p:extLst>
      <p:ext uri="{BB962C8B-B14F-4D97-AF65-F5344CB8AC3E}">
        <p14:creationId xmlns:p14="http://schemas.microsoft.com/office/powerpoint/2010/main" val="2124495947"/>
      </p:ext>
    </p:extLst>
  </p:cSld>
  <p:clrMap bg1="dk1" tx1="lt1" bg2="dk2" tx2="lt2" accent1="accent1" accent2="accent2" accent3="accent3" accent4="accent4" accent5="accent5" accent6="accent6" hlink="hlink" folHlink="folHlink"/>
  <p:sldLayoutIdLst>
    <p:sldLayoutId id="2147483958" r:id="rId1"/>
    <p:sldLayoutId id="2147483959" r:id="rId2"/>
    <p:sldLayoutId id="2147483960" r:id="rId3"/>
    <p:sldLayoutId id="2147483961" r:id="rId4"/>
    <p:sldLayoutId id="2147483962" r:id="rId5"/>
    <p:sldLayoutId id="2147483963" r:id="rId6"/>
    <p:sldLayoutId id="2147483964" r:id="rId7"/>
    <p:sldLayoutId id="2147483965" r:id="rId8"/>
    <p:sldLayoutId id="2147483966" r:id="rId9"/>
    <p:sldLayoutId id="2147483967" r:id="rId10"/>
    <p:sldLayoutId id="2147483968" r:id="rId11"/>
    <p:sldLayoutId id="2147483969" r:id="rId12"/>
    <p:sldLayoutId id="2147483970" r:id="rId13"/>
    <p:sldLayoutId id="2147483971" r:id="rId14"/>
    <p:sldLayoutId id="2147483972" r:id="rId15"/>
    <p:sldLayoutId id="2147483973" r:id="rId16"/>
    <p:sldLayoutId id="2147483974"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image" Target="../media/image6.webp"/><Relationship Id="rId1" Type="http://schemas.openxmlformats.org/officeDocument/2006/relationships/slideLayout" Target="../slideLayouts/slideLayout1.xml"/><Relationship Id="rId4" Type="http://schemas.openxmlformats.org/officeDocument/2006/relationships/image" Target="../media/image8.gif"/></Relationships>
</file>

<file path=ppt/slides/_rels/slide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13.jpeg"/></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13.jpeg"/></Relationships>
</file>

<file path=ppt/slides/_rels/slide1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13.jpeg"/></Relationships>
</file>

<file path=ppt/slides/_rels/slide1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xml"/><Relationship Id="rId5" Type="http://schemas.openxmlformats.org/officeDocument/2006/relationships/image" Target="../media/image13.jpeg"/><Relationship Id="rId4" Type="http://schemas.openxmlformats.org/officeDocument/2006/relationships/image" Target="../media/image44.png"/></Relationships>
</file>

<file path=ppt/slides/_rels/slide18.xml.rels><?xml version="1.0" encoding="UTF-8" standalone="yes"?>
<Relationships xmlns="http://schemas.openxmlformats.org/package/2006/relationships"><Relationship Id="rId3" Type="http://schemas.openxmlformats.org/officeDocument/2006/relationships/image" Target="../media/image46.gif"/><Relationship Id="rId2" Type="http://schemas.openxmlformats.org/officeDocument/2006/relationships/image" Target="../media/image45.png"/><Relationship Id="rId1" Type="http://schemas.openxmlformats.org/officeDocument/2006/relationships/slideLayout" Target="../slideLayouts/slideLayout2.xml"/><Relationship Id="rId4" Type="http://schemas.openxmlformats.org/officeDocument/2006/relationships/image" Target="../media/image1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2589213" y="566670"/>
            <a:ext cx="8915399" cy="2665927"/>
          </a:xfrm>
        </p:spPr>
        <p:txBody>
          <a:bodyPr>
            <a:normAutofit/>
          </a:bodyPr>
          <a:lstStyle/>
          <a:p>
            <a:endParaRPr lang="es-ES" dirty="0"/>
          </a:p>
        </p:txBody>
      </p:sp>
      <p:sp>
        <p:nvSpPr>
          <p:cNvPr id="3" name="Subtítulo 2"/>
          <p:cNvSpPr>
            <a:spLocks noGrp="1"/>
          </p:cNvSpPr>
          <p:nvPr>
            <p:ph type="subTitle" idx="1"/>
          </p:nvPr>
        </p:nvSpPr>
        <p:spPr>
          <a:xfrm>
            <a:off x="2589213" y="3366053"/>
            <a:ext cx="8915399" cy="2537610"/>
          </a:xfrm>
        </p:spPr>
        <p:txBody>
          <a:bodyPr>
            <a:noAutofit/>
          </a:bodyPr>
          <a:lstStyle/>
          <a:p>
            <a:r>
              <a:rPr lang="es-ES" sz="2400" b="1" dirty="0">
                <a:latin typeface="Arial" panose="020B0604020202020204" pitchFamily="34" charset="0"/>
                <a:cs typeface="Arial" panose="020B0604020202020204" pitchFamily="34" charset="0"/>
              </a:rPr>
              <a:t>VOC DEL PARA EL DESARROLLO DE MI PUEBLO</a:t>
            </a:r>
          </a:p>
        </p:txBody>
      </p:sp>
      <p:pic>
        <p:nvPicPr>
          <p:cNvPr id="5" name="Imagen 4">
            <a:extLst>
              <a:ext uri="{FF2B5EF4-FFF2-40B4-BE49-F238E27FC236}">
                <a16:creationId xmlns:a16="http://schemas.microsoft.com/office/drawing/2014/main" id="{A18F7205-F640-5519-E051-1F7E5C34339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6" name="Imagen 5">
            <a:extLst>
              <a:ext uri="{FF2B5EF4-FFF2-40B4-BE49-F238E27FC236}">
                <a16:creationId xmlns:a16="http://schemas.microsoft.com/office/drawing/2014/main" id="{1EA14105-1D55-6D8B-DF7D-CFD16EA66CE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7388" y="-238540"/>
            <a:ext cx="11036247" cy="4585252"/>
          </a:xfrm>
          <a:prstGeom prst="rect">
            <a:avLst/>
          </a:prstGeom>
        </p:spPr>
      </p:pic>
      <p:pic>
        <p:nvPicPr>
          <p:cNvPr id="7" name="Picture 2" descr="Top 밴드연주 Stickers for Android &amp; iOS | Gfycat">
            <a:extLst>
              <a:ext uri="{FF2B5EF4-FFF2-40B4-BE49-F238E27FC236}">
                <a16:creationId xmlns:a16="http://schemas.microsoft.com/office/drawing/2014/main" id="{DE654828-B234-DB2A-22A8-9FC7690D77C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20054" y="3232597"/>
            <a:ext cx="5351891" cy="36063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48472413"/>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2D6A8D18-8340-EB6A-A05C-7242B200602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1791" y="1"/>
            <a:ext cx="11661912" cy="6586330"/>
          </a:xfrm>
          <a:prstGeom prst="rect">
            <a:avLst/>
          </a:prstGeom>
        </p:spPr>
      </p:pic>
      <p:pic>
        <p:nvPicPr>
          <p:cNvPr id="10" name="Imagen 9">
            <a:extLst>
              <a:ext uri="{FF2B5EF4-FFF2-40B4-BE49-F238E27FC236}">
                <a16:creationId xmlns:a16="http://schemas.microsoft.com/office/drawing/2014/main" id="{A88A5623-13A3-33CB-913F-B3441086F12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65843" y="1079759"/>
            <a:ext cx="5148532" cy="3810293"/>
          </a:xfrm>
          <a:prstGeom prst="rect">
            <a:avLst/>
          </a:prstGeom>
          <a:ln>
            <a:noFill/>
          </a:ln>
          <a:effectLst>
            <a:softEdge rad="112500"/>
          </a:effectLst>
        </p:spPr>
      </p:pic>
      <p:sp>
        <p:nvSpPr>
          <p:cNvPr id="12" name="CuadroTexto 11">
            <a:extLst>
              <a:ext uri="{FF2B5EF4-FFF2-40B4-BE49-F238E27FC236}">
                <a16:creationId xmlns:a16="http://schemas.microsoft.com/office/drawing/2014/main" id="{2C11F41E-E232-BBF5-942E-9CF94E77F6BE}"/>
              </a:ext>
            </a:extLst>
          </p:cNvPr>
          <p:cNvSpPr txBox="1"/>
          <p:nvPr/>
        </p:nvSpPr>
        <p:spPr>
          <a:xfrm>
            <a:off x="159026" y="211825"/>
            <a:ext cx="7116417" cy="1631216"/>
          </a:xfrm>
          <a:prstGeom prst="rect">
            <a:avLst/>
          </a:prstGeom>
          <a:noFill/>
        </p:spPr>
        <p:txBody>
          <a:bodyPr wrap="square">
            <a:spAutoFit/>
          </a:bodyPr>
          <a:lstStyle/>
          <a:p>
            <a:pPr algn="ctr"/>
            <a:r>
              <a:rPr lang="es-ES" sz="5000" b="1" dirty="0">
                <a:solidFill>
                  <a:schemeClr val="bg1">
                    <a:lumMod val="95000"/>
                    <a:lumOff val="5000"/>
                  </a:schemeClr>
                </a:solidFill>
                <a:latin typeface="Algerian" panose="04020705040A02060702" pitchFamily="82" charset="0"/>
              </a:rPr>
              <a:t>RENDICIÒN DE CUENTAS AÑO 2022</a:t>
            </a:r>
            <a:endParaRPr lang="es-EC" sz="5000" b="1" dirty="0">
              <a:solidFill>
                <a:schemeClr val="bg1">
                  <a:lumMod val="95000"/>
                  <a:lumOff val="5000"/>
                </a:schemeClr>
              </a:solidFill>
              <a:latin typeface="Algerian" panose="04020705040A02060702" pitchFamily="82" charset="0"/>
            </a:endParaRPr>
          </a:p>
        </p:txBody>
      </p:sp>
      <p:sp>
        <p:nvSpPr>
          <p:cNvPr id="14" name="CuadroTexto 13">
            <a:extLst>
              <a:ext uri="{FF2B5EF4-FFF2-40B4-BE49-F238E27FC236}">
                <a16:creationId xmlns:a16="http://schemas.microsoft.com/office/drawing/2014/main" id="{23C56E18-1716-E862-F180-01B9C8900E20}"/>
              </a:ext>
            </a:extLst>
          </p:cNvPr>
          <p:cNvSpPr txBox="1"/>
          <p:nvPr/>
        </p:nvSpPr>
        <p:spPr>
          <a:xfrm>
            <a:off x="7116417" y="4854911"/>
            <a:ext cx="4697958" cy="1323439"/>
          </a:xfrm>
          <a:prstGeom prst="rect">
            <a:avLst/>
          </a:prstGeom>
          <a:noFill/>
        </p:spPr>
        <p:txBody>
          <a:bodyPr wrap="square">
            <a:spAutoFit/>
          </a:bodyPr>
          <a:lstStyle/>
          <a:p>
            <a:r>
              <a:rPr lang="es-ES" sz="2000" b="1" dirty="0">
                <a:solidFill>
                  <a:schemeClr val="bg1">
                    <a:lumMod val="95000"/>
                    <a:lumOff val="5000"/>
                  </a:schemeClr>
                </a:solidFill>
                <a:latin typeface="Arial" panose="020B0604020202020204" pitchFamily="34" charset="0"/>
                <a:cs typeface="Arial" panose="020B0604020202020204" pitchFamily="34" charset="0"/>
              </a:rPr>
              <a:t> Sr. Miguel Chuni</a:t>
            </a:r>
          </a:p>
          <a:p>
            <a:r>
              <a:rPr lang="es-ES" sz="2000" b="1" dirty="0">
                <a:solidFill>
                  <a:schemeClr val="bg1">
                    <a:lumMod val="95000"/>
                    <a:lumOff val="5000"/>
                  </a:schemeClr>
                </a:solidFill>
                <a:latin typeface="Arial" panose="020B0604020202020204" pitchFamily="34" charset="0"/>
                <a:cs typeface="Arial" panose="020B0604020202020204" pitchFamily="34" charset="0"/>
              </a:rPr>
              <a:t>VOCAL DEL GAD.P COCHAPATA </a:t>
            </a:r>
          </a:p>
          <a:p>
            <a:r>
              <a:rPr lang="es-ES" sz="2000" b="1" dirty="0">
                <a:solidFill>
                  <a:schemeClr val="bg1">
                    <a:lumMod val="95000"/>
                    <a:lumOff val="5000"/>
                  </a:schemeClr>
                </a:solidFill>
                <a:latin typeface="Arial" panose="020B0604020202020204" pitchFamily="34" charset="0"/>
                <a:cs typeface="Arial" panose="020B0604020202020204" pitchFamily="34" charset="0"/>
              </a:rPr>
              <a:t>COMISIÒN DE INFRAESTRUCTURA Y VIALIDAD</a:t>
            </a:r>
          </a:p>
        </p:txBody>
      </p:sp>
      <p:sp>
        <p:nvSpPr>
          <p:cNvPr id="16" name="CuadroTexto 15">
            <a:extLst>
              <a:ext uri="{FF2B5EF4-FFF2-40B4-BE49-F238E27FC236}">
                <a16:creationId xmlns:a16="http://schemas.microsoft.com/office/drawing/2014/main" id="{3AB01522-232D-FB8B-1200-6B96AC50B15C}"/>
              </a:ext>
            </a:extLst>
          </p:cNvPr>
          <p:cNvSpPr txBox="1"/>
          <p:nvPr/>
        </p:nvSpPr>
        <p:spPr>
          <a:xfrm>
            <a:off x="251791" y="2414193"/>
            <a:ext cx="6520070" cy="1969770"/>
          </a:xfrm>
          <a:prstGeom prst="rect">
            <a:avLst/>
          </a:prstGeom>
          <a:noFill/>
        </p:spPr>
        <p:txBody>
          <a:bodyPr wrap="square">
            <a:spAutoFit/>
          </a:bodyPr>
          <a:lstStyle/>
          <a:p>
            <a:pPr algn="just"/>
            <a:r>
              <a:rPr lang="es-ES" sz="3000" b="1" dirty="0">
                <a:solidFill>
                  <a:schemeClr val="bg1">
                    <a:lumMod val="95000"/>
                    <a:lumOff val="5000"/>
                  </a:schemeClr>
                </a:solidFill>
                <a:latin typeface="Arial" panose="020B0604020202020204" pitchFamily="34" charset="0"/>
                <a:cs typeface="Arial" panose="020B0604020202020204" pitchFamily="34" charset="0"/>
              </a:rPr>
              <a:t>Informo que mi trabajo es fiscalizar y legislar, como también se realizo algunas gestiones.</a:t>
            </a:r>
          </a:p>
          <a:p>
            <a:pPr algn="just"/>
            <a:r>
              <a:rPr lang="es-ES" sz="3000" b="1" dirty="0">
                <a:solidFill>
                  <a:schemeClr val="bg1">
                    <a:lumMod val="95000"/>
                    <a:lumOff val="5000"/>
                  </a:schemeClr>
                </a:solidFill>
                <a:latin typeface="Arial" panose="020B0604020202020204" pitchFamily="34" charset="0"/>
                <a:cs typeface="Arial" panose="020B0604020202020204" pitchFamily="34" charset="0"/>
              </a:rPr>
              <a:t>Para el desarrollo de mi pueblo.</a:t>
            </a:r>
            <a:endParaRPr lang="es-EC" sz="3000" dirty="0">
              <a:solidFill>
                <a:schemeClr val="bg1">
                  <a:lumMod val="95000"/>
                  <a:lumOff val="5000"/>
                </a:schemeClr>
              </a:solidFill>
            </a:endParaRPr>
          </a:p>
        </p:txBody>
      </p:sp>
    </p:spTree>
    <p:extLst>
      <p:ext uri="{BB962C8B-B14F-4D97-AF65-F5344CB8AC3E}">
        <p14:creationId xmlns:p14="http://schemas.microsoft.com/office/powerpoint/2010/main" val="2921168965"/>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82954" y="1074750"/>
            <a:ext cx="9095950" cy="2571238"/>
          </a:xfrm>
        </p:spPr>
        <p:txBody>
          <a:bodyPr>
            <a:noAutofit/>
          </a:bodyPr>
          <a:lstStyle/>
          <a:p>
            <a:pPr algn="just"/>
            <a:r>
              <a:rPr lang="es-ES" sz="2800" dirty="0">
                <a:latin typeface="Arial" panose="020B0604020202020204" pitchFamily="34" charset="0"/>
                <a:cs typeface="Arial" panose="020B0604020202020204" pitchFamily="34" charset="0"/>
              </a:rPr>
              <a:t>Se promociono el Turismo, con los Hermanos Carrión, en las Camas de Piedra, el emprendimiento del Café de Yanazacha, el licor Don Capelo con la finalidad de hacer conocer, mejorar el turismo en nuestra parroquia, al País y al mundo Entero.</a:t>
            </a:r>
          </a:p>
        </p:txBody>
      </p:sp>
      <p:sp>
        <p:nvSpPr>
          <p:cNvPr id="5" name="Rectangle 4"/>
          <p:cNvSpPr>
            <a:spLocks noChangeArrowheads="1"/>
          </p:cNvSpPr>
          <p:nvPr/>
        </p:nvSpPr>
        <p:spPr bwMode="auto">
          <a:xfrm>
            <a:off x="0" y="1890326"/>
            <a:ext cx="383030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EC" altLang="es-ES" sz="1200" b="0" i="0" u="none" strike="noStrike" cap="none" normalizeH="0" baseline="0">
                <a:ln>
                  <a:noFill/>
                </a:ln>
                <a:solidFill>
                  <a:schemeClr val="tx1"/>
                </a:solidFill>
                <a:effectLst/>
                <a:latin typeface="Arial" panose="020B0604020202020204" pitchFamily="34" charset="0"/>
                <a:ea typeface="Calibri" panose="020F0502020204030204" pitchFamily="34" charset="0"/>
              </a:rPr>
              <a:t> </a:t>
            </a:r>
            <a:endParaRPr kumimoji="0" lang="es-EC" altLang="es-ES" sz="1800" b="0" i="0" u="none" strike="noStrike" cap="none" normalizeH="0" baseline="0">
              <a:ln>
                <a:noFill/>
              </a:ln>
              <a:solidFill>
                <a:schemeClr val="tx1"/>
              </a:solidFill>
              <a:effectLst/>
              <a:latin typeface="Arial" panose="020B0604020202020204" pitchFamily="34" charset="0"/>
            </a:endParaRPr>
          </a:p>
        </p:txBody>
      </p:sp>
      <p:sp>
        <p:nvSpPr>
          <p:cNvPr id="6" name="Rectangle 5"/>
          <p:cNvSpPr>
            <a:spLocks noChangeArrowheads="1"/>
          </p:cNvSpPr>
          <p:nvPr/>
        </p:nvSpPr>
        <p:spPr bwMode="auto">
          <a:xfrm>
            <a:off x="0" y="3469645"/>
            <a:ext cx="38303056"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s-ES" sz="1100" b="0" i="0" u="none" strike="noStrike" cap="none" normalizeH="0" baseline="0">
                <a:ln>
                  <a:noFill/>
                </a:ln>
                <a:solidFill>
                  <a:schemeClr val="tx1"/>
                </a:solidFill>
                <a:effectLst/>
                <a:latin typeface="Arial" panose="020B0604020202020204" pitchFamily="34" charset="0"/>
              </a:rPr>
              <a:t> </a:t>
            </a:r>
            <a:endParaRPr kumimoji="0" lang="es-ES" altLang="es-ES" sz="1800" b="0" i="0" u="none" strike="noStrike" cap="none" normalizeH="0" baseline="0">
              <a:ln>
                <a:noFill/>
              </a:ln>
              <a:solidFill>
                <a:schemeClr val="tx1"/>
              </a:solidFill>
              <a:effectLst/>
              <a:latin typeface="Arial" panose="020B0604020202020204" pitchFamily="34" charset="0"/>
            </a:endParaRPr>
          </a:p>
        </p:txBody>
      </p:sp>
      <p:pic>
        <p:nvPicPr>
          <p:cNvPr id="9" name="Imagen 8"/>
          <p:cNvPicPr>
            <a:picLocks noChangeAspect="1" noChangeArrowheads="1"/>
          </p:cNvPicPr>
          <p:nvPr/>
        </p:nvPicPr>
        <p:blipFill>
          <a:blip r:embed="rId2">
            <a:extLst>
              <a:ext uri="{28A0092B-C50C-407E-A947-70E740481C1C}">
                <a14:useLocalDpi xmlns:a14="http://schemas.microsoft.com/office/drawing/2010/main" val="0"/>
              </a:ext>
            </a:extLst>
          </a:blip>
          <a:srcRect l="30128" t="21095" r="30289" b="25314"/>
          <a:stretch>
            <a:fillRect/>
          </a:stretch>
        </p:blipFill>
        <p:spPr bwMode="auto">
          <a:xfrm>
            <a:off x="5587053" y="3388354"/>
            <a:ext cx="4387041" cy="322007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 name="Imagen 10"/>
          <p:cNvPicPr>
            <a:picLocks noChangeAspect="1" noChangeArrowheads="1"/>
          </p:cNvPicPr>
          <p:nvPr/>
        </p:nvPicPr>
        <p:blipFill>
          <a:blip r:embed="rId3">
            <a:extLst>
              <a:ext uri="{28A0092B-C50C-407E-A947-70E740481C1C}">
                <a14:useLocalDpi xmlns:a14="http://schemas.microsoft.com/office/drawing/2010/main" val="0"/>
              </a:ext>
            </a:extLst>
          </a:blip>
          <a:srcRect l="39423" t="36488" r="40546" b="30730"/>
          <a:stretch>
            <a:fillRect/>
          </a:stretch>
        </p:blipFill>
        <p:spPr bwMode="auto">
          <a:xfrm>
            <a:off x="878144" y="3388355"/>
            <a:ext cx="4352785" cy="322007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2" name="Rectangle 4"/>
          <p:cNvSpPr>
            <a:spLocks noChangeArrowheads="1"/>
          </p:cNvSpPr>
          <p:nvPr/>
        </p:nvSpPr>
        <p:spPr bwMode="auto">
          <a:xfrm>
            <a:off x="152400" y="2042726"/>
            <a:ext cx="383030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EC" altLang="es-ES" sz="1200" b="0" i="0" u="none" strike="noStrike" cap="none" normalizeH="0" baseline="0">
                <a:ln>
                  <a:noFill/>
                </a:ln>
                <a:solidFill>
                  <a:schemeClr val="tx1"/>
                </a:solidFill>
                <a:effectLst/>
                <a:latin typeface="Arial" panose="020B0604020202020204" pitchFamily="34" charset="0"/>
                <a:ea typeface="Calibri" panose="020F0502020204030204" pitchFamily="34" charset="0"/>
              </a:rPr>
              <a:t> </a:t>
            </a:r>
            <a:endParaRPr kumimoji="0" lang="es-EC" altLang="es-ES" sz="1800" b="0" i="0" u="none" strike="noStrike" cap="none" normalizeH="0" baseline="0">
              <a:ln>
                <a:noFill/>
              </a:ln>
              <a:solidFill>
                <a:schemeClr val="tx1"/>
              </a:solidFill>
              <a:effectLst/>
              <a:latin typeface="Arial" panose="020B0604020202020204" pitchFamily="34" charset="0"/>
            </a:endParaRPr>
          </a:p>
        </p:txBody>
      </p:sp>
      <p:pic>
        <p:nvPicPr>
          <p:cNvPr id="3" name="Picture 2" descr="GAD Parroquial Cochapata - Home | Facebook">
            <a:extLst>
              <a:ext uri="{FF2B5EF4-FFF2-40B4-BE49-F238E27FC236}">
                <a16:creationId xmlns:a16="http://schemas.microsoft.com/office/drawing/2014/main" id="{AA7FC8A3-C692-1E2D-2097-986BA1CC6E9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413243" y="10052"/>
            <a:ext cx="1541286" cy="1454427"/>
          </a:xfrm>
          <a:prstGeom prst="rect">
            <a:avLst/>
          </a:prstGeom>
          <a:noFill/>
          <a:extLst>
            <a:ext uri="{909E8E84-426E-40DD-AFC4-6F175D3DCCD1}">
              <a14:hiddenFill xmlns:a14="http://schemas.microsoft.com/office/drawing/2010/main">
                <a:solidFill>
                  <a:srgbClr val="FFFFFF"/>
                </a:solidFill>
              </a14:hiddenFill>
            </a:ext>
          </a:extLst>
        </p:spPr>
      </p:pic>
      <p:sp>
        <p:nvSpPr>
          <p:cNvPr id="17" name="CuadroTexto 16">
            <a:extLst>
              <a:ext uri="{FF2B5EF4-FFF2-40B4-BE49-F238E27FC236}">
                <a16:creationId xmlns:a16="http://schemas.microsoft.com/office/drawing/2014/main" id="{B6F185FD-067C-5104-8083-17ACE6E12197}"/>
              </a:ext>
            </a:extLst>
          </p:cNvPr>
          <p:cNvSpPr txBox="1"/>
          <p:nvPr/>
        </p:nvSpPr>
        <p:spPr>
          <a:xfrm>
            <a:off x="962450" y="97795"/>
            <a:ext cx="19229694" cy="984885"/>
          </a:xfrm>
          <a:prstGeom prst="rect">
            <a:avLst/>
          </a:prstGeom>
          <a:noFill/>
        </p:spPr>
        <p:txBody>
          <a:bodyPr wrap="square">
            <a:spAutoFit/>
          </a:bodyPr>
          <a:lstStyle/>
          <a:p>
            <a:r>
              <a:rPr lang="es-ES" sz="4000" b="1" dirty="0">
                <a:solidFill>
                  <a:schemeClr val="bg1"/>
                </a:solidFill>
                <a:latin typeface="Algerian" panose="04020705040A02060702" pitchFamily="82" charset="0"/>
              </a:rPr>
              <a:t>RENDICIÒN DE CUENTAS AÑO 2022</a:t>
            </a:r>
            <a:endParaRPr lang="es-EC" sz="4000" b="1" dirty="0">
              <a:solidFill>
                <a:schemeClr val="bg1"/>
              </a:solidFill>
              <a:latin typeface="Algerian" panose="04020705040A02060702" pitchFamily="82" charset="0"/>
            </a:endParaRPr>
          </a:p>
          <a:p>
            <a:endParaRPr lang="es-EC" dirty="0"/>
          </a:p>
        </p:txBody>
      </p:sp>
    </p:spTree>
    <p:extLst>
      <p:ext uri="{BB962C8B-B14F-4D97-AF65-F5344CB8AC3E}">
        <p14:creationId xmlns:p14="http://schemas.microsoft.com/office/powerpoint/2010/main" val="437360836"/>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38539" y="1386147"/>
            <a:ext cx="6042992" cy="1534009"/>
          </a:xfrm>
        </p:spPr>
        <p:txBody>
          <a:bodyPr>
            <a:noAutofit/>
          </a:bodyPr>
          <a:lstStyle/>
          <a:p>
            <a:r>
              <a:rPr lang="es-EC" sz="2800" dirty="0">
                <a:latin typeface="Arial" panose="020B0604020202020204" pitchFamily="34" charset="0"/>
                <a:cs typeface="Arial" panose="020B0604020202020204" pitchFamily="34" charset="0"/>
              </a:rPr>
              <a:t>Se ah realizado inspecciones de la mina del material de lastre que está ubicado en el sector Dumishin con varios técnicos del GAD Municipal Nabón,Tecnicos de asfaltar, para dar inicio dando el mejoramiento de la Carpeta Asfáltica, en las calles del Centro Parroquial.</a:t>
            </a:r>
            <a:br>
              <a:rPr lang="es-ES" sz="2800" dirty="0">
                <a:latin typeface="Arial" panose="020B0604020202020204" pitchFamily="34" charset="0"/>
                <a:cs typeface="Arial" panose="020B0604020202020204" pitchFamily="34" charset="0"/>
              </a:rPr>
            </a:br>
            <a:r>
              <a:rPr lang="es-EC" sz="2800" dirty="0">
                <a:latin typeface="Arial" panose="020B0604020202020204" pitchFamily="34" charset="0"/>
                <a:cs typeface="Arial" panose="020B0604020202020204" pitchFamily="34" charset="0"/>
              </a:rPr>
              <a:t> </a:t>
            </a:r>
            <a:br>
              <a:rPr lang="es-ES" sz="2800" dirty="0">
                <a:latin typeface="Arial" panose="020B0604020202020204" pitchFamily="34" charset="0"/>
                <a:cs typeface="Arial" panose="020B0604020202020204" pitchFamily="34" charset="0"/>
              </a:rPr>
            </a:br>
            <a:endParaRPr lang="es-ES" sz="2800" dirty="0">
              <a:latin typeface="Arial" panose="020B0604020202020204" pitchFamily="34" charset="0"/>
              <a:cs typeface="Arial" panose="020B0604020202020204" pitchFamily="34" charset="0"/>
            </a:endParaRPr>
          </a:p>
        </p:txBody>
      </p:sp>
      <p:pic>
        <p:nvPicPr>
          <p:cNvPr id="8" name="Imagen 17"/>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28189" t="20079" r="27772" b="22898"/>
          <a:stretch/>
        </p:blipFill>
        <p:spPr bwMode="auto">
          <a:xfrm>
            <a:off x="6281530" y="848137"/>
            <a:ext cx="3935655" cy="2935199"/>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pic>
        <p:nvPicPr>
          <p:cNvPr id="2049" name="Imagen 24"/>
          <p:cNvPicPr>
            <a:picLocks noChangeAspect="1" noChangeArrowheads="1"/>
          </p:cNvPicPr>
          <p:nvPr/>
        </p:nvPicPr>
        <p:blipFill>
          <a:blip r:embed="rId3">
            <a:extLst>
              <a:ext uri="{28A0092B-C50C-407E-A947-70E740481C1C}">
                <a14:useLocalDpi xmlns:a14="http://schemas.microsoft.com/office/drawing/2010/main" val="0"/>
              </a:ext>
            </a:extLst>
          </a:blip>
          <a:srcRect l="28687" t="20525" r="29327" b="19897"/>
          <a:stretch>
            <a:fillRect/>
          </a:stretch>
        </p:blipFill>
        <p:spPr bwMode="auto">
          <a:xfrm>
            <a:off x="5644765" y="3537386"/>
            <a:ext cx="4334122" cy="3259582"/>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sp>
        <p:nvSpPr>
          <p:cNvPr id="4" name="Rectangle 3"/>
          <p:cNvSpPr>
            <a:spLocks noChangeArrowheads="1"/>
          </p:cNvSpPr>
          <p:nvPr/>
        </p:nvSpPr>
        <p:spPr bwMode="auto">
          <a:xfrm>
            <a:off x="2657524" y="1695952"/>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ES" dirty="0"/>
          </a:p>
        </p:txBody>
      </p:sp>
      <p:sp>
        <p:nvSpPr>
          <p:cNvPr id="5" name="Rectangle 4"/>
          <p:cNvSpPr>
            <a:spLocks noChangeArrowheads="1"/>
          </p:cNvSpPr>
          <p:nvPr/>
        </p:nvSpPr>
        <p:spPr bwMode="auto">
          <a:xfrm>
            <a:off x="3114724" y="593457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ES"/>
          </a:p>
        </p:txBody>
      </p:sp>
      <p:pic>
        <p:nvPicPr>
          <p:cNvPr id="3" name="Picture 2" descr="GAD Parroquial Cochapata - Home | Facebook">
            <a:extLst>
              <a:ext uri="{FF2B5EF4-FFF2-40B4-BE49-F238E27FC236}">
                <a16:creationId xmlns:a16="http://schemas.microsoft.com/office/drawing/2014/main" id="{719A0E18-56E8-F936-AC4D-0A6BED38BB3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412175" y="0"/>
            <a:ext cx="1541286" cy="1454427"/>
          </a:xfrm>
          <a:prstGeom prst="rect">
            <a:avLst/>
          </a:prstGeom>
          <a:noFill/>
          <a:extLst>
            <a:ext uri="{909E8E84-426E-40DD-AFC4-6F175D3DCCD1}">
              <a14:hiddenFill xmlns:a14="http://schemas.microsoft.com/office/drawing/2010/main">
                <a:solidFill>
                  <a:srgbClr val="FFFFFF"/>
                </a:solidFill>
              </a14:hiddenFill>
            </a:ext>
          </a:extLst>
        </p:spPr>
      </p:pic>
      <p:sp>
        <p:nvSpPr>
          <p:cNvPr id="7" name="CuadroTexto 6">
            <a:extLst>
              <a:ext uri="{FF2B5EF4-FFF2-40B4-BE49-F238E27FC236}">
                <a16:creationId xmlns:a16="http://schemas.microsoft.com/office/drawing/2014/main" id="{C8A2BDF0-9647-8309-D948-18A47295DC88}"/>
              </a:ext>
            </a:extLst>
          </p:cNvPr>
          <p:cNvSpPr txBox="1"/>
          <p:nvPr/>
        </p:nvSpPr>
        <p:spPr>
          <a:xfrm>
            <a:off x="313545" y="61032"/>
            <a:ext cx="9524999" cy="707886"/>
          </a:xfrm>
          <a:prstGeom prst="rect">
            <a:avLst/>
          </a:prstGeom>
          <a:noFill/>
        </p:spPr>
        <p:txBody>
          <a:bodyPr wrap="square">
            <a:spAutoFit/>
          </a:bodyPr>
          <a:lstStyle/>
          <a:p>
            <a:pPr algn="ctr"/>
            <a:r>
              <a:rPr lang="es-ES" sz="4000" b="1" dirty="0">
                <a:solidFill>
                  <a:schemeClr val="bg1"/>
                </a:solidFill>
                <a:latin typeface="Algerian" panose="04020705040A02060702" pitchFamily="82" charset="0"/>
              </a:rPr>
              <a:t>RENDICIÒN DE CUENTAS AÑO 2022</a:t>
            </a:r>
            <a:endParaRPr lang="es-EC" sz="4000" b="1" dirty="0">
              <a:solidFill>
                <a:schemeClr val="bg1"/>
              </a:solidFill>
              <a:latin typeface="Algerian" panose="04020705040A02060702" pitchFamily="82" charset="0"/>
            </a:endParaRPr>
          </a:p>
        </p:txBody>
      </p:sp>
    </p:spTree>
    <p:extLst>
      <p:ext uri="{BB962C8B-B14F-4D97-AF65-F5344CB8AC3E}">
        <p14:creationId xmlns:p14="http://schemas.microsoft.com/office/powerpoint/2010/main" val="1462417638"/>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219984" y="1775794"/>
            <a:ext cx="6023537" cy="1330078"/>
          </a:xfrm>
        </p:spPr>
        <p:txBody>
          <a:bodyPr>
            <a:noAutofit/>
          </a:bodyPr>
          <a:lstStyle/>
          <a:p>
            <a:pPr algn="just"/>
            <a:r>
              <a:rPr lang="es-ES" sz="2800" dirty="0">
                <a:latin typeface="Arial" panose="020B0604020202020204" pitchFamily="34" charset="0"/>
                <a:cs typeface="Arial" panose="020B0604020202020204" pitchFamily="34" charset="0"/>
              </a:rPr>
              <a:t>Se dio mejoramiento la vía de las tres aguas que conduce a la comunidad de las Lajas, con el apoyo del Equipo Camionero del GADM. Nabón para dar el servicio a la Parroquia ya que la vía principal del ingreso al centro parroquial se estaba dando el mejoramiento poniendo la Carpeta Asfáltica.</a:t>
            </a:r>
          </a:p>
        </p:txBody>
      </p:sp>
      <p:pic>
        <p:nvPicPr>
          <p:cNvPr id="14" name="Imagen 19"/>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l="42789" t="21381" r="42628" b="30159"/>
          <a:stretch>
            <a:fillRect/>
          </a:stretch>
        </p:blipFill>
        <p:spPr bwMode="auto">
          <a:xfrm>
            <a:off x="8006305" y="1450001"/>
            <a:ext cx="4075761" cy="2511766"/>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5" name="Rectangle 4"/>
          <p:cNvSpPr>
            <a:spLocks noChangeArrowheads="1"/>
          </p:cNvSpPr>
          <p:nvPr/>
        </p:nvSpPr>
        <p:spPr bwMode="auto">
          <a:xfrm>
            <a:off x="457200" y="254317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s-EC" altLang="es-ES" sz="12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endParaRPr kumimoji="0" lang="es-EC" altLang="es-ES" sz="1800" b="0" i="0" u="none" strike="noStrike" cap="none" normalizeH="0" baseline="0">
              <a:ln>
                <a:noFill/>
              </a:ln>
              <a:solidFill>
                <a:schemeClr val="tx1"/>
              </a:solidFill>
              <a:effectLst/>
              <a:latin typeface="Arial" panose="020B0604020202020204" pitchFamily="34" charset="0"/>
            </a:endParaRPr>
          </a:p>
        </p:txBody>
      </p:sp>
      <p:sp>
        <p:nvSpPr>
          <p:cNvPr id="6" name="Rectangle 5"/>
          <p:cNvSpPr>
            <a:spLocks noChangeArrowheads="1"/>
          </p:cNvSpPr>
          <p:nvPr/>
        </p:nvSpPr>
        <p:spPr bwMode="auto">
          <a:xfrm>
            <a:off x="457200" y="465772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ES"/>
          </a:p>
        </p:txBody>
      </p:sp>
      <p:pic>
        <p:nvPicPr>
          <p:cNvPr id="18" name="Imagen 18"/>
          <p:cNvPicPr>
            <a:picLocks noChangeAspect="1" noChangeArrowheads="1"/>
          </p:cNvPicPr>
          <p:nvPr/>
        </p:nvPicPr>
        <p:blipFill>
          <a:blip r:embed="rId3">
            <a:extLst>
              <a:ext uri="{28A0092B-C50C-407E-A947-70E740481C1C}">
                <a14:useLocalDpi xmlns:a14="http://schemas.microsoft.com/office/drawing/2010/main" val="0"/>
              </a:ext>
            </a:extLst>
          </a:blip>
          <a:srcRect l="38168" t="30414" r="38342" b="28111"/>
          <a:stretch>
            <a:fillRect/>
          </a:stretch>
        </p:blipFill>
        <p:spPr bwMode="auto">
          <a:xfrm>
            <a:off x="7755230" y="3949149"/>
            <a:ext cx="4382260" cy="2908851"/>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3" name="Picture 2" descr="GAD Parroquial Cochapata - Home | Facebook">
            <a:extLst>
              <a:ext uri="{FF2B5EF4-FFF2-40B4-BE49-F238E27FC236}">
                <a16:creationId xmlns:a16="http://schemas.microsoft.com/office/drawing/2014/main" id="{D921B0AE-0372-A01F-606E-79AB87D287C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412176" y="0"/>
            <a:ext cx="1541286" cy="1454427"/>
          </a:xfrm>
          <a:prstGeom prst="rect">
            <a:avLst/>
          </a:prstGeom>
          <a:noFill/>
          <a:extLst>
            <a:ext uri="{909E8E84-426E-40DD-AFC4-6F175D3DCCD1}">
              <a14:hiddenFill xmlns:a14="http://schemas.microsoft.com/office/drawing/2010/main">
                <a:solidFill>
                  <a:srgbClr val="FFFFFF"/>
                </a:solidFill>
              </a14:hiddenFill>
            </a:ext>
          </a:extLst>
        </p:spPr>
      </p:pic>
      <p:sp>
        <p:nvSpPr>
          <p:cNvPr id="7" name="CuadroTexto 6">
            <a:extLst>
              <a:ext uri="{FF2B5EF4-FFF2-40B4-BE49-F238E27FC236}">
                <a16:creationId xmlns:a16="http://schemas.microsoft.com/office/drawing/2014/main" id="{CCA8323D-2576-778A-F002-8062FB742A33}"/>
              </a:ext>
            </a:extLst>
          </p:cNvPr>
          <p:cNvSpPr txBox="1"/>
          <p:nvPr/>
        </p:nvSpPr>
        <p:spPr>
          <a:xfrm>
            <a:off x="1066798" y="9751"/>
            <a:ext cx="8494643" cy="707886"/>
          </a:xfrm>
          <a:prstGeom prst="rect">
            <a:avLst/>
          </a:prstGeom>
          <a:noFill/>
        </p:spPr>
        <p:txBody>
          <a:bodyPr wrap="square">
            <a:spAutoFit/>
          </a:bodyPr>
          <a:lstStyle/>
          <a:p>
            <a:pPr algn="ctr"/>
            <a:r>
              <a:rPr lang="es-ES" sz="4000" b="1" dirty="0">
                <a:solidFill>
                  <a:schemeClr val="bg1"/>
                </a:solidFill>
                <a:latin typeface="Algerian" panose="04020705040A02060702" pitchFamily="82" charset="0"/>
              </a:rPr>
              <a:t>RENDICIÒN DE CUENTAS AÑO 2022</a:t>
            </a:r>
            <a:endParaRPr lang="es-EC" sz="4000" b="1" dirty="0">
              <a:solidFill>
                <a:schemeClr val="bg1"/>
              </a:solidFill>
              <a:latin typeface="Algerian" panose="04020705040A02060702" pitchFamily="82" charset="0"/>
            </a:endParaRPr>
          </a:p>
        </p:txBody>
      </p:sp>
      <p:sp>
        <p:nvSpPr>
          <p:cNvPr id="8" name="Círculo: vacío 7">
            <a:extLst>
              <a:ext uri="{FF2B5EF4-FFF2-40B4-BE49-F238E27FC236}">
                <a16:creationId xmlns:a16="http://schemas.microsoft.com/office/drawing/2014/main" id="{529708D8-C644-D72D-B1AC-59039D1D0B45}"/>
              </a:ext>
            </a:extLst>
          </p:cNvPr>
          <p:cNvSpPr/>
          <p:nvPr/>
        </p:nvSpPr>
        <p:spPr>
          <a:xfrm>
            <a:off x="109934" y="727213"/>
            <a:ext cx="8024971" cy="6018144"/>
          </a:xfrm>
          <a:prstGeom prst="donut">
            <a:avLst>
              <a:gd name="adj" fmla="val 3008"/>
            </a:avLst>
          </a:prstGeom>
          <a:solidFill>
            <a:schemeClr val="bg2">
              <a:lumMod val="75000"/>
            </a:schemeClr>
          </a:solidFill>
          <a:ln>
            <a:solidFill>
              <a:schemeClr val="tx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solidFill>
                <a:schemeClr val="tx1"/>
              </a:solidFill>
            </a:endParaRPr>
          </a:p>
        </p:txBody>
      </p:sp>
    </p:spTree>
    <p:extLst>
      <p:ext uri="{BB962C8B-B14F-4D97-AF65-F5344CB8AC3E}">
        <p14:creationId xmlns:p14="http://schemas.microsoft.com/office/powerpoint/2010/main" val="2561695308"/>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967408" y="2214490"/>
            <a:ext cx="5758071" cy="1447800"/>
          </a:xfrm>
        </p:spPr>
        <p:txBody>
          <a:bodyPr>
            <a:noAutofit/>
          </a:bodyPr>
          <a:lstStyle/>
          <a:p>
            <a:pPr algn="just"/>
            <a:r>
              <a:rPr lang="es-ES" sz="2800" dirty="0">
                <a:latin typeface="Arial" panose="020B0604020202020204" pitchFamily="34" charset="0"/>
                <a:cs typeface="Arial" panose="020B0604020202020204" pitchFamily="34" charset="0"/>
              </a:rPr>
              <a:t>Se realizo una gestión de una tubería, conjuntamente el Sr. Alcalde Patricio Maldonado, con el Sr. Presidente del canal de Riego de Chorro Blanco y Verdezacha y la Sra. Socióloga Cecilia Méndez Prefecta del Azuay. Para embaular en la cabecera del Centro Parroquial.</a:t>
            </a:r>
          </a:p>
        </p:txBody>
      </p:sp>
      <p:pic>
        <p:nvPicPr>
          <p:cNvPr id="9" name="Imagen 21"/>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l="31410" t="20525" r="30289" b="25600"/>
          <a:stretch>
            <a:fillRect/>
          </a:stretch>
        </p:blipFill>
        <p:spPr bwMode="auto">
          <a:xfrm>
            <a:off x="7052173" y="3624471"/>
            <a:ext cx="3258935" cy="2918310"/>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a:extLst>
            <a:ext uri="{909E8E84-426E-40DD-AFC4-6F175D3DCCD1}">
              <a14:hiddenFill xmlns:a14="http://schemas.microsoft.com/office/drawing/2010/main">
                <a:solidFill>
                  <a:srgbClr val="FFFFFF"/>
                </a:solidFill>
              </a14:hiddenFill>
            </a:ext>
          </a:extLst>
        </p:spPr>
      </p:pic>
      <p:sp>
        <p:nvSpPr>
          <p:cNvPr id="4" name="Rectangle 3"/>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ES"/>
          </a:p>
        </p:txBody>
      </p:sp>
      <p:sp>
        <p:nvSpPr>
          <p:cNvPr id="5" name="Rectangle 4"/>
          <p:cNvSpPr>
            <a:spLocks noChangeArrowheads="1"/>
          </p:cNvSpPr>
          <p:nvPr/>
        </p:nvSpPr>
        <p:spPr bwMode="auto">
          <a:xfrm>
            <a:off x="457200" y="235267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s-EC" altLang="es-ES" sz="1200" b="1" i="0" u="none" strike="noStrike" cap="none" normalizeH="0" baseline="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endParaRPr kumimoji="0" lang="es-EC" altLang="es-ES" sz="1800" b="0" i="0" u="none" strike="noStrike" cap="none" normalizeH="0" baseline="0">
              <a:ln>
                <a:noFill/>
              </a:ln>
              <a:solidFill>
                <a:schemeClr val="tx1"/>
              </a:solidFill>
              <a:effectLst/>
              <a:latin typeface="Arial" panose="020B0604020202020204" pitchFamily="34" charset="0"/>
            </a:endParaRPr>
          </a:p>
        </p:txBody>
      </p:sp>
      <p:sp>
        <p:nvSpPr>
          <p:cNvPr id="6" name="Rectangle 5"/>
          <p:cNvSpPr>
            <a:spLocks noChangeArrowheads="1"/>
          </p:cNvSpPr>
          <p:nvPr/>
        </p:nvSpPr>
        <p:spPr bwMode="auto">
          <a:xfrm>
            <a:off x="178903" y="3739183"/>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s-EC" altLang="es-ES" sz="1200" b="1" i="0" u="none" strike="noStrike" cap="none" normalizeH="0" baseline="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endParaRPr kumimoji="0" lang="es-EC" altLang="es-ES" sz="1800" b="0" i="0" u="none" strike="noStrike" cap="none" normalizeH="0" baseline="0">
              <a:ln>
                <a:noFill/>
              </a:ln>
              <a:solidFill>
                <a:schemeClr val="tx1"/>
              </a:solidFill>
              <a:effectLst/>
              <a:latin typeface="Arial" panose="020B0604020202020204" pitchFamily="34" charset="0"/>
            </a:endParaRPr>
          </a:p>
        </p:txBody>
      </p:sp>
      <p:pic>
        <p:nvPicPr>
          <p:cNvPr id="10" name="Imagen 20"/>
          <p:cNvPicPr>
            <a:picLocks noChangeAspect="1" noChangeArrowheads="1"/>
          </p:cNvPicPr>
          <p:nvPr/>
        </p:nvPicPr>
        <p:blipFill>
          <a:blip r:embed="rId3">
            <a:extLst>
              <a:ext uri="{28A0092B-C50C-407E-A947-70E740481C1C}">
                <a14:useLocalDpi xmlns:a14="http://schemas.microsoft.com/office/drawing/2010/main" val="0"/>
              </a:ext>
            </a:extLst>
          </a:blip>
          <a:srcRect l="29968" t="20525" r="29808" b="25600"/>
          <a:stretch>
            <a:fillRect/>
          </a:stretch>
        </p:blipFill>
        <p:spPr bwMode="auto">
          <a:xfrm>
            <a:off x="7003777" y="1013856"/>
            <a:ext cx="3258935" cy="2401267"/>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a:extLst>
            <a:ext uri="{909E8E84-426E-40DD-AFC4-6F175D3DCCD1}">
              <a14:hiddenFill xmlns:a14="http://schemas.microsoft.com/office/drawing/2010/main">
                <a:solidFill>
                  <a:srgbClr val="FFFFFF"/>
                </a:solidFill>
              </a14:hiddenFill>
            </a:ext>
          </a:extLst>
        </p:spPr>
      </p:pic>
      <p:pic>
        <p:nvPicPr>
          <p:cNvPr id="3" name="Picture 2" descr="GAD Parroquial Cochapata - Home | Facebook">
            <a:extLst>
              <a:ext uri="{FF2B5EF4-FFF2-40B4-BE49-F238E27FC236}">
                <a16:creationId xmlns:a16="http://schemas.microsoft.com/office/drawing/2014/main" id="{FF254B50-7554-DBDC-B6D6-DCD187BCF9F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414190" y="0"/>
            <a:ext cx="1541286" cy="1454427"/>
          </a:xfrm>
          <a:prstGeom prst="rect">
            <a:avLst/>
          </a:prstGeom>
          <a:noFill/>
          <a:extLst>
            <a:ext uri="{909E8E84-426E-40DD-AFC4-6F175D3DCCD1}">
              <a14:hiddenFill xmlns:a14="http://schemas.microsoft.com/office/drawing/2010/main">
                <a:solidFill>
                  <a:srgbClr val="FFFFFF"/>
                </a:solidFill>
              </a14:hiddenFill>
            </a:ext>
          </a:extLst>
        </p:spPr>
      </p:pic>
      <p:sp>
        <p:nvSpPr>
          <p:cNvPr id="7" name="Diagrama de flujo: almacenamiento interno 6">
            <a:extLst>
              <a:ext uri="{FF2B5EF4-FFF2-40B4-BE49-F238E27FC236}">
                <a16:creationId xmlns:a16="http://schemas.microsoft.com/office/drawing/2014/main" id="{64F34AAE-FC25-8E50-F6A4-01D5F292C207}"/>
              </a:ext>
            </a:extLst>
          </p:cNvPr>
          <p:cNvSpPr/>
          <p:nvPr/>
        </p:nvSpPr>
        <p:spPr>
          <a:xfrm>
            <a:off x="178903" y="1076459"/>
            <a:ext cx="6530728" cy="5417105"/>
          </a:xfrm>
          <a:prstGeom prst="flowChartInternalStorage">
            <a:avLst/>
          </a:prstGeom>
          <a:noFill/>
          <a:ln>
            <a:solidFill>
              <a:schemeClr val="accent3">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1" name="CuadroTexto 10">
            <a:extLst>
              <a:ext uri="{FF2B5EF4-FFF2-40B4-BE49-F238E27FC236}">
                <a16:creationId xmlns:a16="http://schemas.microsoft.com/office/drawing/2014/main" id="{B9B5F453-545C-383F-733E-8F327C666B13}"/>
              </a:ext>
            </a:extLst>
          </p:cNvPr>
          <p:cNvSpPr txBox="1"/>
          <p:nvPr/>
        </p:nvSpPr>
        <p:spPr>
          <a:xfrm>
            <a:off x="457200" y="58944"/>
            <a:ext cx="8567530" cy="707886"/>
          </a:xfrm>
          <a:prstGeom prst="rect">
            <a:avLst/>
          </a:prstGeom>
          <a:noFill/>
        </p:spPr>
        <p:txBody>
          <a:bodyPr wrap="square">
            <a:spAutoFit/>
          </a:bodyPr>
          <a:lstStyle/>
          <a:p>
            <a:pPr algn="ctr"/>
            <a:r>
              <a:rPr lang="es-ES" sz="4000" b="1" dirty="0">
                <a:solidFill>
                  <a:schemeClr val="bg1"/>
                </a:solidFill>
                <a:latin typeface="Algerian" panose="04020705040A02060702" pitchFamily="82" charset="0"/>
              </a:rPr>
              <a:t>RENDICIÒN DE CUENTAS AÑO 2022</a:t>
            </a:r>
            <a:endParaRPr lang="es-EC" sz="4000" b="1" dirty="0">
              <a:solidFill>
                <a:schemeClr val="bg1"/>
              </a:solidFill>
              <a:latin typeface="Algerian" panose="04020705040A02060702" pitchFamily="82" charset="0"/>
            </a:endParaRPr>
          </a:p>
        </p:txBody>
      </p:sp>
    </p:spTree>
    <p:extLst>
      <p:ext uri="{BB962C8B-B14F-4D97-AF65-F5344CB8AC3E}">
        <p14:creationId xmlns:p14="http://schemas.microsoft.com/office/powerpoint/2010/main" val="301212287"/>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04800" y="596348"/>
            <a:ext cx="10230678" cy="1987342"/>
          </a:xfrm>
        </p:spPr>
        <p:txBody>
          <a:bodyPr>
            <a:noAutofit/>
          </a:bodyPr>
          <a:lstStyle/>
          <a:p>
            <a:r>
              <a:rPr lang="es-ES" sz="2800" dirty="0">
                <a:latin typeface="Arial" panose="020B0604020202020204" pitchFamily="34" charset="0"/>
                <a:cs typeface="Arial" panose="020B0604020202020204" pitchFamily="34" charset="0"/>
              </a:rPr>
              <a:t>Se Entrego los mini reservorios construidos en las diferentes comunidades y el reservorio que se amplio  de la comunidad de </a:t>
            </a:r>
            <a:r>
              <a:rPr lang="es-ES" sz="2800" dirty="0" err="1">
                <a:latin typeface="Arial" panose="020B0604020202020204" pitchFamily="34" charset="0"/>
                <a:cs typeface="Arial" panose="020B0604020202020204" pitchFamily="34" charset="0"/>
              </a:rPr>
              <a:t>Ulucata</a:t>
            </a:r>
            <a:r>
              <a:rPr lang="es-ES" sz="2800" dirty="0">
                <a:latin typeface="Arial" panose="020B0604020202020204" pitchFamily="34" charset="0"/>
                <a:cs typeface="Arial" panose="020B0604020202020204" pitchFamily="34" charset="0"/>
              </a:rPr>
              <a:t>, con el Sr. Alcalde del Cantón Nabòn, Técnicos de la Prefectura del Azuay, GAD.P. Cochapata, esto con la finalidad de mejorar algunos predios, para el cultivo y que la ciudadanía tenga una mejor producción. </a:t>
            </a:r>
          </a:p>
        </p:txBody>
      </p:sp>
      <p:pic>
        <p:nvPicPr>
          <p:cNvPr id="4" name="Marcador de contenido 3"/>
          <p:cNvPicPr>
            <a:picLocks noGrp="1"/>
          </p:cNvPicPr>
          <p:nvPr>
            <p:ph idx="1"/>
          </p:nvPr>
        </p:nvPicPr>
        <p:blipFill rotWithShape="1">
          <a:blip r:embed="rId2"/>
          <a:srcRect l="31731" t="20240" r="29007" b="22178"/>
          <a:stretch/>
        </p:blipFill>
        <p:spPr bwMode="auto">
          <a:xfrm>
            <a:off x="450576" y="3325812"/>
            <a:ext cx="3220276" cy="274368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53640926-AAD7-44D8-BBD7-CCE9431645EC}">
              <a14:shadowObscured xmlns:a14="http://schemas.microsoft.com/office/drawing/2010/main"/>
            </a:ext>
          </a:extLst>
        </p:spPr>
      </p:pic>
      <p:pic>
        <p:nvPicPr>
          <p:cNvPr id="5" name="Imagen 4"/>
          <p:cNvPicPr/>
          <p:nvPr/>
        </p:nvPicPr>
        <p:blipFill rotWithShape="1">
          <a:blip r:embed="rId3"/>
          <a:srcRect l="48962" t="20810" r="28686" b="22463"/>
          <a:stretch/>
        </p:blipFill>
        <p:spPr bwMode="auto">
          <a:xfrm>
            <a:off x="3896140" y="3325812"/>
            <a:ext cx="3313043" cy="274368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53640926-AAD7-44D8-BBD7-CCE9431645EC}">
              <a14:shadowObscured xmlns:a14="http://schemas.microsoft.com/office/drawing/2010/main"/>
            </a:ext>
          </a:extLst>
        </p:spPr>
      </p:pic>
      <p:pic>
        <p:nvPicPr>
          <p:cNvPr id="3" name="Picture 2" descr="GAD Parroquial Cochapata - Home | Facebook">
            <a:extLst>
              <a:ext uri="{FF2B5EF4-FFF2-40B4-BE49-F238E27FC236}">
                <a16:creationId xmlns:a16="http://schemas.microsoft.com/office/drawing/2014/main" id="{AFE8D39C-D814-803A-D82C-E9B751A489F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345914" y="0"/>
            <a:ext cx="1541286" cy="1454427"/>
          </a:xfrm>
          <a:prstGeom prst="rect">
            <a:avLst/>
          </a:prstGeom>
          <a:noFill/>
          <a:extLst>
            <a:ext uri="{909E8E84-426E-40DD-AFC4-6F175D3DCCD1}">
              <a14:hiddenFill xmlns:a14="http://schemas.microsoft.com/office/drawing/2010/main">
                <a:solidFill>
                  <a:srgbClr val="FFFFFF"/>
                </a:solidFill>
              </a14:hiddenFill>
            </a:ext>
          </a:extLst>
        </p:spPr>
      </p:pic>
      <p:sp>
        <p:nvSpPr>
          <p:cNvPr id="7" name="CuadroTexto 6">
            <a:extLst>
              <a:ext uri="{FF2B5EF4-FFF2-40B4-BE49-F238E27FC236}">
                <a16:creationId xmlns:a16="http://schemas.microsoft.com/office/drawing/2014/main" id="{46D43EA5-6392-4E96-6D64-79942681086B}"/>
              </a:ext>
            </a:extLst>
          </p:cNvPr>
          <p:cNvSpPr txBox="1"/>
          <p:nvPr/>
        </p:nvSpPr>
        <p:spPr>
          <a:xfrm>
            <a:off x="450575" y="0"/>
            <a:ext cx="9024730" cy="707886"/>
          </a:xfrm>
          <a:prstGeom prst="rect">
            <a:avLst/>
          </a:prstGeom>
          <a:noFill/>
        </p:spPr>
        <p:txBody>
          <a:bodyPr wrap="square">
            <a:spAutoFit/>
          </a:bodyPr>
          <a:lstStyle/>
          <a:p>
            <a:pPr algn="ctr"/>
            <a:r>
              <a:rPr lang="es-ES" sz="4000" b="1" dirty="0">
                <a:solidFill>
                  <a:schemeClr val="bg1"/>
                </a:solidFill>
                <a:latin typeface="Algerian" panose="04020705040A02060702" pitchFamily="82" charset="0"/>
              </a:rPr>
              <a:t>RENDICIÒN DE CUENTAS AÑO 2022</a:t>
            </a:r>
            <a:endParaRPr lang="es-EC" sz="4000" b="1" dirty="0">
              <a:solidFill>
                <a:schemeClr val="bg1"/>
              </a:solidFill>
              <a:latin typeface="Algerian" panose="04020705040A02060702" pitchFamily="82" charset="0"/>
            </a:endParaRPr>
          </a:p>
        </p:txBody>
      </p:sp>
      <p:pic>
        <p:nvPicPr>
          <p:cNvPr id="9" name="Imagen 8">
            <a:extLst>
              <a:ext uri="{FF2B5EF4-FFF2-40B4-BE49-F238E27FC236}">
                <a16:creationId xmlns:a16="http://schemas.microsoft.com/office/drawing/2014/main" id="{F5AEF082-9D92-46E7-C92F-4A1DF53C2084}"/>
              </a:ext>
            </a:extLst>
          </p:cNvPr>
          <p:cNvPicPr>
            <a:picLocks noChangeAspect="1"/>
          </p:cNvPicPr>
          <p:nvPr/>
        </p:nvPicPr>
        <p:blipFill rotWithShape="1">
          <a:blip r:embed="rId5"/>
          <a:srcRect l="42718" t="33808" r="42935" b="33519"/>
          <a:stretch/>
        </p:blipFill>
        <p:spPr>
          <a:xfrm>
            <a:off x="7434471" y="3325812"/>
            <a:ext cx="2743199" cy="274368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774657331"/>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901148" y="1003578"/>
            <a:ext cx="10020369" cy="1706217"/>
          </a:xfrm>
        </p:spPr>
        <p:txBody>
          <a:bodyPr>
            <a:normAutofit/>
          </a:bodyPr>
          <a:lstStyle/>
          <a:p>
            <a:r>
              <a:rPr lang="es-ES" sz="2800" dirty="0">
                <a:latin typeface="Arial" panose="020B0604020202020204" pitchFamily="34" charset="0"/>
                <a:cs typeface="Arial" panose="020B0604020202020204" pitchFamily="34" charset="0"/>
              </a:rPr>
              <a:t>Se fiscalizo la construcción del  techo en el graderío de la comunidad de </a:t>
            </a:r>
            <a:r>
              <a:rPr lang="es-ES" sz="2800" dirty="0" err="1">
                <a:latin typeface="Arial" panose="020B0604020202020204" pitchFamily="34" charset="0"/>
                <a:cs typeface="Arial" panose="020B0604020202020204" pitchFamily="34" charset="0"/>
              </a:rPr>
              <a:t>Ñamarin</a:t>
            </a:r>
            <a:r>
              <a:rPr lang="es-ES" sz="2800" dirty="0">
                <a:latin typeface="Arial" panose="020B0604020202020204" pitchFamily="34" charset="0"/>
                <a:cs typeface="Arial" panose="020B0604020202020204" pitchFamily="34" charset="0"/>
              </a:rPr>
              <a:t>.</a:t>
            </a:r>
          </a:p>
        </p:txBody>
      </p:sp>
      <p:pic>
        <p:nvPicPr>
          <p:cNvPr id="6" name="Marcador de contenido 5" descr="C:\Users\PC\Desktop\fot 5.jpg"/>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279373" y="2855568"/>
            <a:ext cx="6877879" cy="3299791"/>
          </a:xfrm>
          <a:prstGeom prst="roundRect">
            <a:avLst>
              <a:gd name="adj" fmla="val 11111"/>
            </a:avLst>
          </a:prstGeom>
          <a:ln w="190500" cap="rnd">
            <a:solidFill>
              <a:srgbClr val="C8C6BD"/>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p:spPr>
      </p:pic>
      <p:pic>
        <p:nvPicPr>
          <p:cNvPr id="4" name="Picture 2" descr="GAD Parroquial Cochapata - Home | Facebook">
            <a:extLst>
              <a:ext uri="{FF2B5EF4-FFF2-40B4-BE49-F238E27FC236}">
                <a16:creationId xmlns:a16="http://schemas.microsoft.com/office/drawing/2014/main" id="{E345AC56-B7E9-88BD-8DA7-1CAA0A12DA8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29460" y="-13252"/>
            <a:ext cx="1541286" cy="1454427"/>
          </a:xfrm>
          <a:prstGeom prst="rect">
            <a:avLst/>
          </a:prstGeom>
          <a:noFill/>
          <a:extLst>
            <a:ext uri="{909E8E84-426E-40DD-AFC4-6F175D3DCCD1}">
              <a14:hiddenFill xmlns:a14="http://schemas.microsoft.com/office/drawing/2010/main">
                <a:solidFill>
                  <a:srgbClr val="FFFFFF"/>
                </a:solidFill>
              </a14:hiddenFill>
            </a:ext>
          </a:extLst>
        </p:spPr>
      </p:pic>
      <p:sp>
        <p:nvSpPr>
          <p:cNvPr id="7" name="CuadroTexto 6">
            <a:extLst>
              <a:ext uri="{FF2B5EF4-FFF2-40B4-BE49-F238E27FC236}">
                <a16:creationId xmlns:a16="http://schemas.microsoft.com/office/drawing/2014/main" id="{D631532C-525F-8882-3C05-02FECA1024E8}"/>
              </a:ext>
            </a:extLst>
          </p:cNvPr>
          <p:cNvSpPr txBox="1"/>
          <p:nvPr/>
        </p:nvSpPr>
        <p:spPr>
          <a:xfrm>
            <a:off x="694876" y="131971"/>
            <a:ext cx="9024731" cy="707886"/>
          </a:xfrm>
          <a:prstGeom prst="rect">
            <a:avLst/>
          </a:prstGeom>
          <a:noFill/>
        </p:spPr>
        <p:txBody>
          <a:bodyPr wrap="square">
            <a:spAutoFit/>
          </a:bodyPr>
          <a:lstStyle/>
          <a:p>
            <a:pPr algn="ctr"/>
            <a:r>
              <a:rPr lang="es-ES" sz="4000" b="1" dirty="0">
                <a:solidFill>
                  <a:schemeClr val="bg1"/>
                </a:solidFill>
                <a:latin typeface="Algerian" panose="04020705040A02060702" pitchFamily="82" charset="0"/>
              </a:rPr>
              <a:t>RENDICIÒN DE CUENTAS AÑO 2022</a:t>
            </a:r>
            <a:endParaRPr lang="es-EC" sz="4000" b="1" dirty="0">
              <a:solidFill>
                <a:schemeClr val="bg1"/>
              </a:solidFill>
              <a:latin typeface="Algerian" panose="04020705040A02060702" pitchFamily="82" charset="0"/>
            </a:endParaRPr>
          </a:p>
        </p:txBody>
      </p:sp>
      <p:sp>
        <p:nvSpPr>
          <p:cNvPr id="8" name="Globo: flecha hacia abajo 7">
            <a:extLst>
              <a:ext uri="{FF2B5EF4-FFF2-40B4-BE49-F238E27FC236}">
                <a16:creationId xmlns:a16="http://schemas.microsoft.com/office/drawing/2014/main" id="{A860E321-303D-0CA3-7D24-93D470C3AD5A}"/>
              </a:ext>
            </a:extLst>
          </p:cNvPr>
          <p:cNvSpPr/>
          <p:nvPr/>
        </p:nvSpPr>
        <p:spPr>
          <a:xfrm>
            <a:off x="901148" y="1003577"/>
            <a:ext cx="9242528" cy="1706218"/>
          </a:xfrm>
          <a:prstGeom prst="downArrowCallout">
            <a:avLst/>
          </a:prstGeom>
          <a:no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Tree>
    <p:extLst>
      <p:ext uri="{BB962C8B-B14F-4D97-AF65-F5344CB8AC3E}">
        <p14:creationId xmlns:p14="http://schemas.microsoft.com/office/powerpoint/2010/main" val="2874832170"/>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33149" y="1086678"/>
            <a:ext cx="7286852" cy="699285"/>
          </a:xfrm>
        </p:spPr>
        <p:txBody>
          <a:bodyPr>
            <a:noAutofit/>
          </a:bodyPr>
          <a:lstStyle/>
          <a:p>
            <a:pPr algn="just"/>
            <a:r>
              <a:rPr lang="es-EC" sz="2800" dirty="0">
                <a:latin typeface="Arial" panose="020B0604020202020204" pitchFamily="34" charset="0"/>
                <a:cs typeface="Arial" panose="020B0604020202020204" pitchFamily="34" charset="0"/>
              </a:rPr>
              <a:t>Se Fiscaliza  la obra y al mismo tiempo se realiza la entrega del cerramiento de 53 metros al andar de la vía del colegio Víctor León Vivar, con la presencia de las autoridades Sr Alcalde, concejales del </a:t>
            </a:r>
            <a:r>
              <a:rPr lang="es-EC" sz="2800" dirty="0" err="1">
                <a:latin typeface="Arial" panose="020B0604020202020204" pitchFamily="34" charset="0"/>
                <a:cs typeface="Arial" panose="020B0604020202020204" pitchFamily="34" charset="0"/>
              </a:rPr>
              <a:t>cantòn</a:t>
            </a:r>
            <a:r>
              <a:rPr lang="es-EC" sz="2800" dirty="0">
                <a:latin typeface="Arial" panose="020B0604020202020204" pitchFamily="34" charset="0"/>
                <a:cs typeface="Arial" panose="020B0604020202020204" pitchFamily="34" charset="0"/>
              </a:rPr>
              <a:t> Nabòn, director del distrito de Educación </a:t>
            </a:r>
            <a:r>
              <a:rPr lang="es-EC" sz="2800" dirty="0" err="1">
                <a:latin typeface="Arial" panose="020B0604020202020204" pitchFamily="34" charset="0"/>
                <a:cs typeface="Arial" panose="020B0604020202020204" pitchFamily="34" charset="0"/>
              </a:rPr>
              <a:t>Nabòn</a:t>
            </a:r>
            <a:r>
              <a:rPr lang="es-EC" sz="2800" dirty="0">
                <a:latin typeface="Arial" panose="020B0604020202020204" pitchFamily="34" charset="0"/>
                <a:cs typeface="Arial" panose="020B0604020202020204" pitchFamily="34" charset="0"/>
              </a:rPr>
              <a:t>-Oña, teniente Político, GADP Cochapata, directiva del Plantel, estudiantes y padres de Familia.</a:t>
            </a:r>
            <a:br>
              <a:rPr lang="es-ES" sz="2400" dirty="0">
                <a:latin typeface="Arial" panose="020B0604020202020204" pitchFamily="34" charset="0"/>
                <a:cs typeface="Arial" panose="020B0604020202020204" pitchFamily="34" charset="0"/>
              </a:rPr>
            </a:br>
            <a:endParaRPr lang="es-ES" sz="2400" dirty="0">
              <a:latin typeface="Arial" panose="020B0604020202020204" pitchFamily="34" charset="0"/>
              <a:cs typeface="Arial" panose="020B0604020202020204" pitchFamily="34" charset="0"/>
            </a:endParaRPr>
          </a:p>
        </p:txBody>
      </p:sp>
      <p:pic>
        <p:nvPicPr>
          <p:cNvPr id="4" name="Marcador de contenido 3" descr="C:\Users\PC\Desktop\26.jpg"/>
          <p:cNvPicPr>
            <a:picLocks noGrp="1"/>
          </p:cNvPicPr>
          <p:nvPr>
            <p:ph idx="1"/>
          </p:nvPr>
        </p:nvPicPr>
        <p:blipFill>
          <a:blip r:embed="rId2">
            <a:extLst>
              <a:ext uri="{28A0092B-C50C-407E-A947-70E740481C1C}">
                <a14:useLocalDpi xmlns:a14="http://schemas.microsoft.com/office/drawing/2010/main" val="0"/>
              </a:ext>
            </a:extLst>
          </a:blip>
          <a:stretch>
            <a:fillRect/>
          </a:stretch>
        </p:blipFill>
        <p:spPr bwMode="auto">
          <a:xfrm>
            <a:off x="7792278" y="3018182"/>
            <a:ext cx="3631096" cy="3369366"/>
          </a:xfrm>
          <a:prstGeom prst="rect">
            <a:avLst/>
          </a:prstGeom>
          <a:solidFill>
            <a:srgbClr val="FFFFFF">
              <a:shade val="85000"/>
            </a:srgbClr>
          </a:solid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 name="Picture 2" descr="GAD Parroquial Cochapata - Home | Facebook">
            <a:extLst>
              <a:ext uri="{FF2B5EF4-FFF2-40B4-BE49-F238E27FC236}">
                <a16:creationId xmlns:a16="http://schemas.microsoft.com/office/drawing/2014/main" id="{6D19A4D7-1D1A-521F-DBE8-26C422CA819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02957" y="0"/>
            <a:ext cx="1541286" cy="1454427"/>
          </a:xfrm>
          <a:prstGeom prst="rect">
            <a:avLst/>
          </a:prstGeom>
          <a:noFill/>
          <a:extLst>
            <a:ext uri="{909E8E84-426E-40DD-AFC4-6F175D3DCCD1}">
              <a14:hiddenFill xmlns:a14="http://schemas.microsoft.com/office/drawing/2010/main">
                <a:solidFill>
                  <a:srgbClr val="FFFFFF"/>
                </a:solidFill>
              </a14:hiddenFill>
            </a:ext>
          </a:extLst>
        </p:spPr>
      </p:pic>
      <p:sp>
        <p:nvSpPr>
          <p:cNvPr id="6" name="CuadroTexto 5">
            <a:extLst>
              <a:ext uri="{FF2B5EF4-FFF2-40B4-BE49-F238E27FC236}">
                <a16:creationId xmlns:a16="http://schemas.microsoft.com/office/drawing/2014/main" id="{62BB201A-5B05-6603-897C-224FFEBA4C83}"/>
              </a:ext>
            </a:extLst>
          </p:cNvPr>
          <p:cNvSpPr txBox="1"/>
          <p:nvPr/>
        </p:nvSpPr>
        <p:spPr>
          <a:xfrm>
            <a:off x="861391" y="78964"/>
            <a:ext cx="8640417" cy="707886"/>
          </a:xfrm>
          <a:prstGeom prst="rect">
            <a:avLst/>
          </a:prstGeom>
          <a:noFill/>
        </p:spPr>
        <p:txBody>
          <a:bodyPr wrap="square">
            <a:spAutoFit/>
          </a:bodyPr>
          <a:lstStyle/>
          <a:p>
            <a:pPr algn="ctr"/>
            <a:r>
              <a:rPr lang="es-ES" sz="4000" b="1" dirty="0">
                <a:solidFill>
                  <a:schemeClr val="bg1"/>
                </a:solidFill>
                <a:latin typeface="Algerian" panose="04020705040A02060702" pitchFamily="82" charset="0"/>
              </a:rPr>
              <a:t>RENDICIÒN DE CUENTAS AÑO 2022</a:t>
            </a:r>
            <a:endParaRPr lang="es-EC" sz="4000" b="1" dirty="0">
              <a:solidFill>
                <a:schemeClr val="bg1"/>
              </a:solidFill>
              <a:latin typeface="Algerian" panose="04020705040A02060702" pitchFamily="82" charset="0"/>
            </a:endParaRPr>
          </a:p>
        </p:txBody>
      </p:sp>
    </p:spTree>
    <p:extLst>
      <p:ext uri="{BB962C8B-B14F-4D97-AF65-F5344CB8AC3E}">
        <p14:creationId xmlns:p14="http://schemas.microsoft.com/office/powerpoint/2010/main" val="3169303306"/>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38073" y="813520"/>
            <a:ext cx="6607284" cy="5514604"/>
          </a:xfrm>
        </p:spPr>
        <p:txBody>
          <a:bodyPr>
            <a:noAutofit/>
          </a:bodyPr>
          <a:lstStyle/>
          <a:p>
            <a:pPr algn="just"/>
            <a:r>
              <a:rPr lang="es-EC" sz="2800" dirty="0">
                <a:latin typeface="Arial" panose="020B0604020202020204" pitchFamily="34" charset="0"/>
                <a:cs typeface="Arial" panose="020B0604020202020204" pitchFamily="34" charset="0"/>
              </a:rPr>
              <a:t>Se gestiona unos tubos con el Sr. Presidente encargado salimos al GAD Municipal </a:t>
            </a:r>
            <a:r>
              <a:rPr lang="es-EC" sz="2800" dirty="0" err="1">
                <a:latin typeface="Arial" panose="020B0604020202020204" pitchFamily="34" charset="0"/>
                <a:cs typeface="Arial" panose="020B0604020202020204" pitchFamily="34" charset="0"/>
              </a:rPr>
              <a:t>Nabòn</a:t>
            </a:r>
            <a:r>
              <a:rPr lang="es-EC" sz="2800" dirty="0">
                <a:latin typeface="Arial" panose="020B0604020202020204" pitchFamily="34" charset="0"/>
                <a:cs typeface="Arial" panose="020B0604020202020204" pitchFamily="34" charset="0"/>
              </a:rPr>
              <a:t> a gestionar al mismo tiempo retirar  en un camión también se realiza la entrega formal en el GAD Parroquial donde participa el Sr. Alcalde Patricio Maldonado, las personas beneficiadas, por la cual fueron destruidas las vías que conducen a sus propiedades por el invierno, se ha logrado cubrir a la brevedad  la emergencia con estos tubos.</a:t>
            </a:r>
            <a:br>
              <a:rPr lang="es-ES" sz="2800" dirty="0">
                <a:latin typeface="Arial" panose="020B0604020202020204" pitchFamily="34" charset="0"/>
                <a:cs typeface="Arial" panose="020B0604020202020204" pitchFamily="34" charset="0"/>
              </a:rPr>
            </a:br>
            <a:endParaRPr lang="es-ES" sz="2800" dirty="0">
              <a:latin typeface="Arial" panose="020B0604020202020204" pitchFamily="34" charset="0"/>
              <a:cs typeface="Arial" panose="020B0604020202020204" pitchFamily="34" charset="0"/>
            </a:endParaRPr>
          </a:p>
        </p:txBody>
      </p:sp>
      <p:pic>
        <p:nvPicPr>
          <p:cNvPr id="10" name="Marcador de contenido 9"/>
          <p:cNvPicPr>
            <a:picLocks noGrp="1"/>
          </p:cNvPicPr>
          <p:nvPr>
            <p:ph idx="1"/>
          </p:nvPr>
        </p:nvPicPr>
        <p:blipFill rotWithShape="1">
          <a:blip r:embed="rId2"/>
          <a:srcRect l="28544" t="28309" r="29725" b="23846"/>
          <a:stretch/>
        </p:blipFill>
        <p:spPr bwMode="auto">
          <a:xfrm>
            <a:off x="6871280" y="1044202"/>
            <a:ext cx="3246726" cy="1645987"/>
          </a:xfrm>
          <a:prstGeom prst="rect">
            <a:avLst/>
          </a:prstGeom>
          <a:ln>
            <a:noFill/>
          </a:ln>
          <a:extLst>
            <a:ext uri="{53640926-AAD7-44D8-BBD7-CCE9431645EC}">
              <a14:shadowObscured xmlns:a14="http://schemas.microsoft.com/office/drawing/2010/main"/>
            </a:ext>
          </a:extLst>
        </p:spPr>
      </p:pic>
      <p:sp>
        <p:nvSpPr>
          <p:cNvPr id="4" name="Rectangle 2"/>
          <p:cNvSpPr>
            <a:spLocks noChangeArrowheads="1"/>
          </p:cNvSpPr>
          <p:nvPr/>
        </p:nvSpPr>
        <p:spPr bwMode="auto">
          <a:xfrm>
            <a:off x="5984431" y="90100"/>
            <a:ext cx="223138"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s-EC" altLang="es-ES" sz="12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a:t>
            </a:r>
            <a:endParaRPr kumimoji="0" lang="es-EC" altLang="es-ES" sz="1800" b="0" i="0" u="none" strike="noStrike" cap="none" normalizeH="0" baseline="0" dirty="0">
              <a:ln>
                <a:noFill/>
              </a:ln>
              <a:solidFill>
                <a:schemeClr val="tx1"/>
              </a:solidFill>
              <a:effectLst/>
              <a:latin typeface="Arial" panose="020B0604020202020204" pitchFamily="34" charset="0"/>
            </a:endParaRPr>
          </a:p>
        </p:txBody>
      </p:sp>
      <p:sp>
        <p:nvSpPr>
          <p:cNvPr id="5" name="Rectangle 3"/>
          <p:cNvSpPr>
            <a:spLocks noChangeArrowheads="1"/>
          </p:cNvSpPr>
          <p:nvPr/>
        </p:nvSpPr>
        <p:spPr bwMode="auto">
          <a:xfrm>
            <a:off x="0" y="203835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s-EC" altLang="es-ES" sz="1200" b="0" i="0" u="none" strike="noStrike" cap="none" normalizeH="0" baseline="0">
              <a:ln>
                <a:noFill/>
              </a:ln>
              <a:solidFill>
                <a:schemeClr val="tx1"/>
              </a:solidFill>
              <a:effectLst/>
              <a:ea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C" altLang="es-ES" sz="1200" b="0" i="0" u="none" strike="noStrike" cap="none" normalizeH="0" baseline="0">
                <a:ln>
                  <a:noFill/>
                </a:ln>
                <a:solidFill>
                  <a:schemeClr val="tx1"/>
                </a:solidFill>
                <a:effectLst/>
                <a:latin typeface="Arial" panose="020B0604020202020204" pitchFamily="34" charset="0"/>
                <a:ea typeface="Calibri" panose="020F0502020204030204" pitchFamily="34" charset="0"/>
              </a:rPr>
              <a:t> </a:t>
            </a:r>
            <a:r>
              <a:rPr kumimoji="0" lang="es-ES" altLang="es-ES" sz="1100" b="0" i="0" u="none" strike="noStrike" cap="none" normalizeH="0" baseline="0">
                <a:ln>
                  <a:noFill/>
                </a:ln>
                <a:solidFill>
                  <a:schemeClr val="tx1"/>
                </a:solidFill>
                <a:effectLst/>
                <a:latin typeface="Arial" panose="020B0604020202020204" pitchFamily="34" charset="0"/>
              </a:rPr>
              <a:t> </a:t>
            </a:r>
            <a:endParaRPr kumimoji="0" lang="es-ES" altLang="es-ES" sz="1800" b="0" i="0" u="none" strike="noStrike" cap="none" normalizeH="0" baseline="0">
              <a:ln>
                <a:noFill/>
              </a:ln>
              <a:solidFill>
                <a:schemeClr val="tx1"/>
              </a:solidFill>
              <a:effectLst/>
              <a:latin typeface="Arial" panose="020B0604020202020204" pitchFamily="34" charset="0"/>
            </a:endParaRPr>
          </a:p>
        </p:txBody>
      </p:sp>
      <p:pic>
        <p:nvPicPr>
          <p:cNvPr id="8" name="Imagen 18"/>
          <p:cNvPicPr>
            <a:picLocks noChangeAspect="1" noChangeArrowheads="1"/>
          </p:cNvPicPr>
          <p:nvPr/>
        </p:nvPicPr>
        <p:blipFill>
          <a:blip r:embed="rId3">
            <a:extLst>
              <a:ext uri="{28A0092B-C50C-407E-A947-70E740481C1C}">
                <a14:useLocalDpi xmlns:a14="http://schemas.microsoft.com/office/drawing/2010/main" val="0"/>
              </a:ext>
            </a:extLst>
          </a:blip>
          <a:srcRect l="27563" t="18814" r="27724" b="22179"/>
          <a:stretch>
            <a:fillRect/>
          </a:stretch>
        </p:blipFill>
        <p:spPr bwMode="auto">
          <a:xfrm>
            <a:off x="6871281" y="2849771"/>
            <a:ext cx="3246726" cy="1560303"/>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3"/>
          <p:cNvSpPr>
            <a:spLocks noChangeArrowheads="1"/>
          </p:cNvSpPr>
          <p:nvPr/>
        </p:nvSpPr>
        <p:spPr bwMode="auto">
          <a:xfrm>
            <a:off x="2589212" y="4410076"/>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s-EC" altLang="es-ES" sz="1200" b="0" i="0" u="none" strike="noStrike" cap="none" normalizeH="0" baseline="0">
              <a:ln>
                <a:noFill/>
              </a:ln>
              <a:solidFill>
                <a:schemeClr val="tx1"/>
              </a:solidFill>
              <a:effectLst/>
              <a:ea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C" altLang="es-ES" sz="1200" b="0" i="0" u="none" strike="noStrike" cap="none" normalizeH="0" baseline="0">
                <a:ln>
                  <a:noFill/>
                </a:ln>
                <a:solidFill>
                  <a:schemeClr val="tx1"/>
                </a:solidFill>
                <a:effectLst/>
                <a:latin typeface="Arial" panose="020B0604020202020204" pitchFamily="34" charset="0"/>
                <a:ea typeface="Calibri" panose="020F0502020204030204" pitchFamily="34" charset="0"/>
              </a:rPr>
              <a:t> </a:t>
            </a:r>
            <a:r>
              <a:rPr kumimoji="0" lang="es-ES" altLang="es-ES" sz="1100" b="0" i="0" u="none" strike="noStrike" cap="none" normalizeH="0" baseline="0">
                <a:ln>
                  <a:noFill/>
                </a:ln>
                <a:solidFill>
                  <a:schemeClr val="tx1"/>
                </a:solidFill>
                <a:effectLst/>
                <a:latin typeface="Arial" panose="020B0604020202020204" pitchFamily="34" charset="0"/>
              </a:rPr>
              <a:t> </a:t>
            </a:r>
            <a:endParaRPr kumimoji="0" lang="es-ES" altLang="es-ES" sz="1800" b="0" i="0" u="none" strike="noStrike" cap="none" normalizeH="0" baseline="0">
              <a:ln>
                <a:noFill/>
              </a:ln>
              <a:solidFill>
                <a:schemeClr val="tx1"/>
              </a:solidFill>
              <a:effectLst/>
              <a:latin typeface="Arial" panose="020B0604020202020204" pitchFamily="34" charset="0"/>
            </a:endParaRPr>
          </a:p>
        </p:txBody>
      </p:sp>
      <p:pic>
        <p:nvPicPr>
          <p:cNvPr id="3" name="Picture 2" descr="GAD Parroquial Cochapata - Home | Facebook">
            <a:extLst>
              <a:ext uri="{FF2B5EF4-FFF2-40B4-BE49-F238E27FC236}">
                <a16:creationId xmlns:a16="http://schemas.microsoft.com/office/drawing/2014/main" id="{10B13FBE-C2F8-1D4B-5B4B-00BA88B7A9E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402957" y="0"/>
            <a:ext cx="1541286" cy="1454427"/>
          </a:xfrm>
          <a:prstGeom prst="rect">
            <a:avLst/>
          </a:prstGeom>
          <a:noFill/>
          <a:extLst>
            <a:ext uri="{909E8E84-426E-40DD-AFC4-6F175D3DCCD1}">
              <a14:hiddenFill xmlns:a14="http://schemas.microsoft.com/office/drawing/2010/main">
                <a:solidFill>
                  <a:srgbClr val="FFFFFF"/>
                </a:solidFill>
              </a14:hiddenFill>
            </a:ext>
          </a:extLst>
        </p:spPr>
      </p:pic>
      <p:sp>
        <p:nvSpPr>
          <p:cNvPr id="7" name="CuadroTexto 6">
            <a:extLst>
              <a:ext uri="{FF2B5EF4-FFF2-40B4-BE49-F238E27FC236}">
                <a16:creationId xmlns:a16="http://schemas.microsoft.com/office/drawing/2014/main" id="{958F4BFA-327D-ECC7-CEC6-270565587AFF}"/>
              </a:ext>
            </a:extLst>
          </p:cNvPr>
          <p:cNvSpPr txBox="1"/>
          <p:nvPr/>
        </p:nvSpPr>
        <p:spPr>
          <a:xfrm>
            <a:off x="965234" y="97867"/>
            <a:ext cx="8829983" cy="707886"/>
          </a:xfrm>
          <a:prstGeom prst="rect">
            <a:avLst/>
          </a:prstGeom>
          <a:noFill/>
        </p:spPr>
        <p:txBody>
          <a:bodyPr wrap="square">
            <a:spAutoFit/>
          </a:bodyPr>
          <a:lstStyle/>
          <a:p>
            <a:pPr algn="ctr"/>
            <a:r>
              <a:rPr lang="es-ES" sz="4000" b="1" dirty="0">
                <a:solidFill>
                  <a:schemeClr val="bg1"/>
                </a:solidFill>
                <a:latin typeface="Algerian" panose="04020705040A02060702" pitchFamily="82" charset="0"/>
              </a:rPr>
              <a:t>RENDICIÒN DE CUENTAS AÑO 2022</a:t>
            </a:r>
            <a:endParaRPr lang="es-EC" sz="4000" b="1" dirty="0">
              <a:solidFill>
                <a:schemeClr val="bg1"/>
              </a:solidFill>
              <a:latin typeface="Algerian" panose="04020705040A02060702" pitchFamily="82" charset="0"/>
            </a:endParaRPr>
          </a:p>
        </p:txBody>
      </p:sp>
      <p:pic>
        <p:nvPicPr>
          <p:cNvPr id="12" name="Imagen 11">
            <a:extLst>
              <a:ext uri="{FF2B5EF4-FFF2-40B4-BE49-F238E27FC236}">
                <a16:creationId xmlns:a16="http://schemas.microsoft.com/office/drawing/2014/main" id="{1F89FDC6-7B6E-9941-0173-01FF17DAC09D}"/>
              </a:ext>
            </a:extLst>
          </p:cNvPr>
          <p:cNvPicPr>
            <a:picLocks noChangeAspect="1"/>
          </p:cNvPicPr>
          <p:nvPr/>
        </p:nvPicPr>
        <p:blipFill rotWithShape="1">
          <a:blip r:embed="rId5"/>
          <a:srcRect l="42717" t="32842" r="42500" b="34325"/>
          <a:stretch/>
        </p:blipFill>
        <p:spPr>
          <a:xfrm>
            <a:off x="6871280" y="4569793"/>
            <a:ext cx="3246726" cy="1758334"/>
          </a:xfrm>
          <a:prstGeom prst="rect">
            <a:avLst/>
          </a:prstGeom>
        </p:spPr>
      </p:pic>
    </p:spTree>
    <p:extLst>
      <p:ext uri="{BB962C8B-B14F-4D97-AF65-F5344CB8AC3E}">
        <p14:creationId xmlns:p14="http://schemas.microsoft.com/office/powerpoint/2010/main" val="1397354657"/>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84383" y="907815"/>
            <a:ext cx="9873524" cy="2358886"/>
          </a:xfrm>
        </p:spPr>
        <p:txBody>
          <a:bodyPr>
            <a:noAutofit/>
          </a:bodyPr>
          <a:lstStyle/>
          <a:p>
            <a:r>
              <a:rPr lang="es-EC" sz="2800" dirty="0">
                <a:latin typeface="Arial" panose="020B0604020202020204" pitchFamily="34" charset="0"/>
                <a:cs typeface="Arial" panose="020B0604020202020204" pitchFamily="34" charset="0"/>
              </a:rPr>
              <a:t>Se acompañó a ver las casas y conversar con los dueños que deseen arreglar con el proyecto a través de la Universidad Estatal en este recorrido se selecciono varias casas, en la cual se acordó a que pongan la contraparte los beneficiarios, esto se realizo con los compañeros del GAD.P. Cochapata y la Alcaldía de Nabòn.</a:t>
            </a:r>
            <a:endParaRPr lang="es-ES" sz="2800" dirty="0">
              <a:latin typeface="Arial" panose="020B0604020202020204" pitchFamily="34" charset="0"/>
              <a:cs typeface="Arial" panose="020B0604020202020204" pitchFamily="34" charset="0"/>
            </a:endParaRPr>
          </a:p>
        </p:txBody>
      </p:sp>
      <p:pic>
        <p:nvPicPr>
          <p:cNvPr id="10" name="Marcador de contenido 9"/>
          <p:cNvPicPr>
            <a:picLocks noGrp="1"/>
          </p:cNvPicPr>
          <p:nvPr>
            <p:ph idx="1"/>
          </p:nvPr>
        </p:nvPicPr>
        <p:blipFill rotWithShape="1">
          <a:blip r:embed="rId2"/>
          <a:srcRect l="30497" t="19044" r="29016" b="24735"/>
          <a:stretch/>
        </p:blipFill>
        <p:spPr bwMode="auto">
          <a:xfrm>
            <a:off x="5521654" y="3566665"/>
            <a:ext cx="4863608" cy="3038026"/>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53640926-AAD7-44D8-BBD7-CCE9431645EC}">
              <a14:shadowObscured xmlns:a14="http://schemas.microsoft.com/office/drawing/2010/main"/>
            </a:ext>
          </a:extLst>
        </p:spPr>
      </p:pic>
      <p:sp>
        <p:nvSpPr>
          <p:cNvPr id="4" name="Rectangle 2"/>
          <p:cNvSpPr>
            <a:spLocks noChangeArrowheads="1"/>
          </p:cNvSpPr>
          <p:nvPr/>
        </p:nvSpPr>
        <p:spPr bwMode="auto">
          <a:xfrm>
            <a:off x="5306654" y="4272662"/>
            <a:ext cx="227948" cy="4462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EC" altLang="es-ES" sz="11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endParaRPr kumimoji="0" lang="es-EC" altLang="es-ES" sz="1200" b="1" i="0" u="none" strike="noStrike" cap="none" normalizeH="0" baseline="0" dirty="0">
              <a:ln>
                <a:noFill/>
              </a:ln>
              <a:solidFill>
                <a:schemeClr val="tx1"/>
              </a:solidFill>
              <a:effectLst/>
              <a:ea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C" altLang="es-ES" sz="1200" b="1" i="0" u="none" strike="noStrike" cap="none" normalizeH="0" baseline="0" dirty="0">
                <a:ln>
                  <a:noFill/>
                </a:ln>
                <a:solidFill>
                  <a:schemeClr val="tx1"/>
                </a:solidFill>
                <a:effectLst/>
                <a:latin typeface="Arial" panose="020B0604020202020204" pitchFamily="34" charset="0"/>
                <a:ea typeface="Calibri" panose="020F0502020204030204" pitchFamily="34" charset="0"/>
              </a:rPr>
              <a:t> </a:t>
            </a:r>
            <a:endParaRPr kumimoji="0" lang="es-EC" altLang="es-ES" sz="1800" b="0" i="0" u="none" strike="noStrike" cap="none" normalizeH="0" baseline="0" dirty="0">
              <a:ln>
                <a:noFill/>
              </a:ln>
              <a:solidFill>
                <a:schemeClr val="tx1"/>
              </a:solidFill>
              <a:effectLst/>
              <a:latin typeface="Arial" panose="020B0604020202020204" pitchFamily="34" charset="0"/>
            </a:endParaRPr>
          </a:p>
        </p:txBody>
      </p:sp>
      <p:sp>
        <p:nvSpPr>
          <p:cNvPr id="5" name="Rectangle 3"/>
          <p:cNvSpPr>
            <a:spLocks noChangeArrowheads="1"/>
          </p:cNvSpPr>
          <p:nvPr/>
        </p:nvSpPr>
        <p:spPr bwMode="auto">
          <a:xfrm>
            <a:off x="2717442" y="461962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EC" altLang="es-ES" sz="1200" b="1" i="0" u="none" strike="noStrike" cap="none" normalizeH="0" baseline="0">
                <a:ln>
                  <a:noFill/>
                </a:ln>
                <a:solidFill>
                  <a:schemeClr val="tx1"/>
                </a:solidFill>
                <a:effectLst/>
                <a:latin typeface="Arial" panose="020B0604020202020204" pitchFamily="34" charset="0"/>
                <a:ea typeface="Calibri" panose="020F0502020204030204" pitchFamily="34" charset="0"/>
              </a:rPr>
              <a:t> </a:t>
            </a:r>
            <a:r>
              <a:rPr kumimoji="0" lang="es-ES" altLang="es-ES" sz="1100" b="0" i="0" u="none" strike="noStrike" cap="none" normalizeH="0" baseline="0">
                <a:ln>
                  <a:noFill/>
                </a:ln>
                <a:solidFill>
                  <a:schemeClr val="tx1"/>
                </a:solidFill>
                <a:effectLst/>
                <a:latin typeface="Arial" panose="020B0604020202020204" pitchFamily="34" charset="0"/>
              </a:rPr>
              <a:t> </a:t>
            </a:r>
            <a:endParaRPr kumimoji="0" lang="es-ES" altLang="es-ES" sz="1800" b="0" i="0" u="none" strike="noStrike" cap="none" normalizeH="0" baseline="0">
              <a:ln>
                <a:noFill/>
              </a:ln>
              <a:solidFill>
                <a:schemeClr val="tx1"/>
              </a:solidFill>
              <a:effectLst/>
              <a:latin typeface="Arial" panose="020B0604020202020204" pitchFamily="34" charset="0"/>
            </a:endParaRPr>
          </a:p>
        </p:txBody>
      </p:sp>
      <p:sp>
        <p:nvSpPr>
          <p:cNvPr id="6" name="Rectangle 5"/>
          <p:cNvSpPr>
            <a:spLocks noChangeArrowheads="1"/>
          </p:cNvSpPr>
          <p:nvPr/>
        </p:nvSpPr>
        <p:spPr bwMode="auto">
          <a:xfrm>
            <a:off x="2589212" y="2139062"/>
            <a:ext cx="227948" cy="4462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EC" altLang="es-ES" sz="11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endParaRPr kumimoji="0" lang="es-EC" altLang="es-ES" sz="1200" b="1" i="0" u="none" strike="noStrike" cap="none" normalizeH="0" baseline="0" dirty="0">
              <a:ln>
                <a:noFill/>
              </a:ln>
              <a:solidFill>
                <a:schemeClr val="tx1"/>
              </a:solidFill>
              <a:effectLst/>
              <a:ea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C" altLang="es-ES" sz="1200" b="1" i="0" u="none" strike="noStrike" cap="none" normalizeH="0" baseline="0" dirty="0">
                <a:ln>
                  <a:noFill/>
                </a:ln>
                <a:solidFill>
                  <a:schemeClr val="tx1"/>
                </a:solidFill>
                <a:effectLst/>
                <a:latin typeface="Arial" panose="020B0604020202020204" pitchFamily="34" charset="0"/>
                <a:ea typeface="Calibri" panose="020F0502020204030204" pitchFamily="34" charset="0"/>
              </a:rPr>
              <a:t> </a:t>
            </a:r>
            <a:endParaRPr kumimoji="0" lang="es-EC" altLang="es-ES" sz="1800" b="0" i="0" u="none" strike="noStrike" cap="none" normalizeH="0" baseline="0" dirty="0">
              <a:ln>
                <a:noFill/>
              </a:ln>
              <a:solidFill>
                <a:schemeClr val="tx1"/>
              </a:solidFill>
              <a:effectLst/>
              <a:latin typeface="Arial" panose="020B0604020202020204" pitchFamily="34" charset="0"/>
            </a:endParaRPr>
          </a:p>
        </p:txBody>
      </p:sp>
      <p:pic>
        <p:nvPicPr>
          <p:cNvPr id="6148" name="Imagen 33"/>
          <p:cNvPicPr>
            <a:picLocks noChangeAspect="1" noChangeArrowheads="1"/>
          </p:cNvPicPr>
          <p:nvPr/>
        </p:nvPicPr>
        <p:blipFill>
          <a:blip r:embed="rId3">
            <a:extLst>
              <a:ext uri="{28A0092B-C50C-407E-A947-70E740481C1C}">
                <a14:useLocalDpi xmlns:a14="http://schemas.microsoft.com/office/drawing/2010/main" val="0"/>
              </a:ext>
            </a:extLst>
          </a:blip>
          <a:srcRect l="29253" t="19849" r="28656" b="21803"/>
          <a:stretch>
            <a:fillRect/>
          </a:stretch>
        </p:blipFill>
        <p:spPr bwMode="auto">
          <a:xfrm>
            <a:off x="399643" y="3535052"/>
            <a:ext cx="5078608" cy="3038026"/>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sp>
        <p:nvSpPr>
          <p:cNvPr id="7" name="Rectangle 6"/>
          <p:cNvSpPr>
            <a:spLocks noChangeArrowheads="1"/>
          </p:cNvSpPr>
          <p:nvPr/>
        </p:nvSpPr>
        <p:spPr bwMode="auto">
          <a:xfrm>
            <a:off x="2589212" y="461962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EC" altLang="es-ES" sz="1200" b="1" i="0" u="none" strike="noStrike" cap="none" normalizeH="0" baseline="0">
                <a:ln>
                  <a:noFill/>
                </a:ln>
                <a:solidFill>
                  <a:schemeClr val="tx1"/>
                </a:solidFill>
                <a:effectLst/>
                <a:latin typeface="Arial" panose="020B0604020202020204" pitchFamily="34" charset="0"/>
                <a:ea typeface="Calibri" panose="020F0502020204030204" pitchFamily="34" charset="0"/>
              </a:rPr>
              <a:t> </a:t>
            </a:r>
            <a:r>
              <a:rPr kumimoji="0" lang="es-ES" altLang="es-ES" sz="1100" b="0" i="0" u="none" strike="noStrike" cap="none" normalizeH="0" baseline="0">
                <a:ln>
                  <a:noFill/>
                </a:ln>
                <a:solidFill>
                  <a:schemeClr val="tx1"/>
                </a:solidFill>
                <a:effectLst/>
                <a:latin typeface="Arial" panose="020B0604020202020204" pitchFamily="34" charset="0"/>
              </a:rPr>
              <a:t> </a:t>
            </a:r>
            <a:endParaRPr kumimoji="0" lang="es-ES" altLang="es-ES" sz="1800" b="0" i="0" u="none" strike="noStrike" cap="none" normalizeH="0" baseline="0">
              <a:ln>
                <a:noFill/>
              </a:ln>
              <a:solidFill>
                <a:schemeClr val="tx1"/>
              </a:solidFill>
              <a:effectLst/>
              <a:latin typeface="Arial" panose="020B0604020202020204" pitchFamily="34" charset="0"/>
            </a:endParaRPr>
          </a:p>
        </p:txBody>
      </p:sp>
      <p:pic>
        <p:nvPicPr>
          <p:cNvPr id="3" name="Picture 2" descr="GAD Parroquial Cochapata - Home | Facebook">
            <a:extLst>
              <a:ext uri="{FF2B5EF4-FFF2-40B4-BE49-F238E27FC236}">
                <a16:creationId xmlns:a16="http://schemas.microsoft.com/office/drawing/2014/main" id="{07DB063E-09F4-AFD9-09BC-ADB6D1DB655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363200" y="5719"/>
            <a:ext cx="1541286" cy="1454427"/>
          </a:xfrm>
          <a:prstGeom prst="rect">
            <a:avLst/>
          </a:prstGeom>
          <a:noFill/>
          <a:extLst>
            <a:ext uri="{909E8E84-426E-40DD-AFC4-6F175D3DCCD1}">
              <a14:hiddenFill xmlns:a14="http://schemas.microsoft.com/office/drawing/2010/main">
                <a:solidFill>
                  <a:srgbClr val="FFFFFF"/>
                </a:solidFill>
              </a14:hiddenFill>
            </a:ext>
          </a:extLst>
        </p:spPr>
      </p:pic>
      <p:sp>
        <p:nvSpPr>
          <p:cNvPr id="9" name="CuadroTexto 8">
            <a:extLst>
              <a:ext uri="{FF2B5EF4-FFF2-40B4-BE49-F238E27FC236}">
                <a16:creationId xmlns:a16="http://schemas.microsoft.com/office/drawing/2014/main" id="{2F827915-38B0-CC0C-6AAB-20181E739639}"/>
              </a:ext>
            </a:extLst>
          </p:cNvPr>
          <p:cNvSpPr txBox="1"/>
          <p:nvPr/>
        </p:nvSpPr>
        <p:spPr>
          <a:xfrm>
            <a:off x="216328" y="100242"/>
            <a:ext cx="9604513" cy="707886"/>
          </a:xfrm>
          <a:prstGeom prst="rect">
            <a:avLst/>
          </a:prstGeom>
          <a:noFill/>
        </p:spPr>
        <p:txBody>
          <a:bodyPr wrap="square">
            <a:spAutoFit/>
          </a:bodyPr>
          <a:lstStyle/>
          <a:p>
            <a:pPr algn="ctr"/>
            <a:r>
              <a:rPr lang="es-ES" sz="4000" b="1" dirty="0">
                <a:solidFill>
                  <a:schemeClr val="bg1"/>
                </a:solidFill>
                <a:latin typeface="Algerian" panose="04020705040A02060702" pitchFamily="82" charset="0"/>
              </a:rPr>
              <a:t>RENDICIÒN DE CUENTAS AÑO 2022</a:t>
            </a:r>
            <a:endParaRPr lang="es-EC" sz="4000" b="1" dirty="0">
              <a:solidFill>
                <a:schemeClr val="bg1"/>
              </a:solidFill>
              <a:latin typeface="Algerian" panose="04020705040A02060702" pitchFamily="82" charset="0"/>
            </a:endParaRPr>
          </a:p>
        </p:txBody>
      </p:sp>
      <p:sp>
        <p:nvSpPr>
          <p:cNvPr id="11" name="Rectángulo 10">
            <a:extLst>
              <a:ext uri="{FF2B5EF4-FFF2-40B4-BE49-F238E27FC236}">
                <a16:creationId xmlns:a16="http://schemas.microsoft.com/office/drawing/2014/main" id="{96C04FC2-1D07-B256-4409-960F80E9BC8B}"/>
              </a:ext>
            </a:extLst>
          </p:cNvPr>
          <p:cNvSpPr/>
          <p:nvPr/>
        </p:nvSpPr>
        <p:spPr>
          <a:xfrm>
            <a:off x="284383" y="907815"/>
            <a:ext cx="9873524" cy="264376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2" name="Rectángulo 11">
            <a:extLst>
              <a:ext uri="{FF2B5EF4-FFF2-40B4-BE49-F238E27FC236}">
                <a16:creationId xmlns:a16="http://schemas.microsoft.com/office/drawing/2014/main" id="{1A9805D7-4C67-F8FE-B706-8D270697BADB}"/>
              </a:ext>
            </a:extLst>
          </p:cNvPr>
          <p:cNvSpPr/>
          <p:nvPr/>
        </p:nvSpPr>
        <p:spPr>
          <a:xfrm>
            <a:off x="216327" y="808127"/>
            <a:ext cx="10040855" cy="288218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Tree>
    <p:extLst>
      <p:ext uri="{BB962C8B-B14F-4D97-AF65-F5344CB8AC3E}">
        <p14:creationId xmlns:p14="http://schemas.microsoft.com/office/powerpoint/2010/main" val="3924783115"/>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12035" y="848139"/>
            <a:ext cx="10124661" cy="2160102"/>
          </a:xfrm>
        </p:spPr>
        <p:txBody>
          <a:bodyPr>
            <a:noAutofit/>
          </a:bodyPr>
          <a:lstStyle/>
          <a:p>
            <a:pPr lvl="0" algn="just"/>
            <a:r>
              <a:rPr lang="es-EC" altLang="es-ES" sz="2800" dirty="0">
                <a:solidFill>
                  <a:schemeClr val="tx1"/>
                </a:solidFill>
                <a:latin typeface="Arial" panose="020B0604020202020204" pitchFamily="34" charset="0"/>
                <a:ea typeface="Calibri" panose="020F0502020204030204" pitchFamily="34" charset="0"/>
                <a:cs typeface="Arial" panose="020B0604020202020204" pitchFamily="34" charset="0"/>
              </a:rPr>
              <a:t>Recorrido por la vía que están preparadas para regar la carpeta asfáltica con él Gerente de Asfaltar y sus técnicos y técnicos del GAD Municipal Nabòn, en la cual Fiscalizamos que el trabajo está en perfectas condiciones para el previo regado de la carpeta asfáltica.</a:t>
            </a:r>
            <a:br>
              <a:rPr lang="es-EC" altLang="es-ES" sz="4400" dirty="0">
                <a:solidFill>
                  <a:schemeClr val="tx1"/>
                </a:solidFill>
                <a:latin typeface="Arial" panose="020B0604020202020204" pitchFamily="34" charset="0"/>
                <a:cs typeface="Arial" panose="020B0604020202020204" pitchFamily="34" charset="0"/>
              </a:rPr>
            </a:br>
            <a:endParaRPr lang="es-ES" sz="2800" dirty="0">
              <a:latin typeface="Arial" panose="020B0604020202020204" pitchFamily="34" charset="0"/>
              <a:cs typeface="Arial" panose="020B0604020202020204" pitchFamily="34" charset="0"/>
            </a:endParaRPr>
          </a:p>
        </p:txBody>
      </p:sp>
      <p:pic>
        <p:nvPicPr>
          <p:cNvPr id="7" name="Marcador de contenido 6"/>
          <p:cNvPicPr>
            <a:picLocks noGrp="1"/>
          </p:cNvPicPr>
          <p:nvPr>
            <p:ph idx="1"/>
          </p:nvPr>
        </p:nvPicPr>
        <p:blipFill rotWithShape="1">
          <a:blip r:embed="rId2"/>
          <a:srcRect l="28222" t="20393" r="28210" b="20309"/>
          <a:stretch/>
        </p:blipFill>
        <p:spPr bwMode="auto">
          <a:xfrm>
            <a:off x="424071" y="3143250"/>
            <a:ext cx="4850294" cy="3415713"/>
          </a:xfrm>
          <a:prstGeom prst="rect">
            <a:avLst/>
          </a:prstGeom>
          <a:ln>
            <a:noFill/>
          </a:ln>
          <a:extLst>
            <a:ext uri="{53640926-AAD7-44D8-BBD7-CCE9431645EC}">
              <a14:shadowObscured xmlns:a14="http://schemas.microsoft.com/office/drawing/2010/main"/>
            </a:ext>
          </a:extLst>
        </p:spPr>
      </p:pic>
      <p:sp>
        <p:nvSpPr>
          <p:cNvPr id="5" name="Rectangle 3"/>
          <p:cNvSpPr>
            <a:spLocks noChangeArrowheads="1"/>
          </p:cNvSpPr>
          <p:nvPr/>
        </p:nvSpPr>
        <p:spPr bwMode="auto">
          <a:xfrm>
            <a:off x="0" y="157162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s-EC" altLang="es-ES" sz="1100" b="0" i="0" u="none" strike="noStrike" cap="none" normalizeH="0" baseline="0">
              <a:ln>
                <a:noFill/>
              </a:ln>
              <a:solidFill>
                <a:schemeClr val="tx1"/>
              </a:solidFill>
              <a:effectLst/>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C" altLang="es-ES" sz="1100" b="0" i="0" u="none" strike="noStrike" cap="none" normalizeH="0" baseline="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kumimoji="0" lang="es-ES" altLang="es-ES" sz="1100" b="0" i="0" u="none" strike="noStrike" cap="none" normalizeH="0" baseline="0">
                <a:ln>
                  <a:noFill/>
                </a:ln>
                <a:solidFill>
                  <a:schemeClr val="tx1"/>
                </a:solidFill>
                <a:effectLst/>
                <a:latin typeface="Arial" panose="020B0604020202020204" pitchFamily="34" charset="0"/>
              </a:rPr>
              <a:t> </a:t>
            </a:r>
            <a:endParaRPr kumimoji="0" lang="es-ES" altLang="es-ES" sz="1800" b="0" i="0" u="none" strike="noStrike" cap="none" normalizeH="0" baseline="0">
              <a:ln>
                <a:noFill/>
              </a:ln>
              <a:solidFill>
                <a:schemeClr val="tx1"/>
              </a:solidFill>
              <a:effectLst/>
              <a:latin typeface="Arial" panose="020B0604020202020204" pitchFamily="34" charset="0"/>
            </a:endParaRPr>
          </a:p>
        </p:txBody>
      </p:sp>
      <p:pic>
        <p:nvPicPr>
          <p:cNvPr id="8" name="Imagen 7"/>
          <p:cNvPicPr/>
          <p:nvPr/>
        </p:nvPicPr>
        <p:blipFill rotWithShape="1">
          <a:blip r:embed="rId3"/>
          <a:srcRect l="28886" t="21513" r="27993" b="22038"/>
          <a:stretch/>
        </p:blipFill>
        <p:spPr bwMode="auto">
          <a:xfrm>
            <a:off x="5687423" y="3143250"/>
            <a:ext cx="4649273" cy="3415714"/>
          </a:xfrm>
          <a:prstGeom prst="rect">
            <a:avLst/>
          </a:prstGeom>
          <a:ln>
            <a:noFill/>
          </a:ln>
          <a:extLst>
            <a:ext uri="{53640926-AAD7-44D8-BBD7-CCE9431645EC}">
              <a14:shadowObscured xmlns:a14="http://schemas.microsoft.com/office/drawing/2010/main"/>
            </a:ext>
          </a:extLst>
        </p:spPr>
      </p:pic>
      <p:pic>
        <p:nvPicPr>
          <p:cNvPr id="3" name="Picture 2" descr="GAD Parroquial Cochapata - Home | Facebook">
            <a:extLst>
              <a:ext uri="{FF2B5EF4-FFF2-40B4-BE49-F238E27FC236}">
                <a16:creationId xmlns:a16="http://schemas.microsoft.com/office/drawing/2014/main" id="{8B7B79ED-4734-E596-7186-B1EBDD52B4D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438679" y="15735"/>
            <a:ext cx="1541286" cy="1454427"/>
          </a:xfrm>
          <a:prstGeom prst="rect">
            <a:avLst/>
          </a:prstGeom>
          <a:noFill/>
          <a:extLst>
            <a:ext uri="{909E8E84-426E-40DD-AFC4-6F175D3DCCD1}">
              <a14:hiddenFill xmlns:a14="http://schemas.microsoft.com/office/drawing/2010/main">
                <a:solidFill>
                  <a:srgbClr val="FFFFFF"/>
                </a:solidFill>
              </a14:hiddenFill>
            </a:ext>
          </a:extLst>
        </p:spPr>
      </p:pic>
      <p:sp>
        <p:nvSpPr>
          <p:cNvPr id="6" name="CuadroTexto 5">
            <a:extLst>
              <a:ext uri="{FF2B5EF4-FFF2-40B4-BE49-F238E27FC236}">
                <a16:creationId xmlns:a16="http://schemas.microsoft.com/office/drawing/2014/main" id="{044CDB0A-21D1-1083-403A-4EE246AB53E4}"/>
              </a:ext>
            </a:extLst>
          </p:cNvPr>
          <p:cNvSpPr txBox="1"/>
          <p:nvPr/>
        </p:nvSpPr>
        <p:spPr>
          <a:xfrm>
            <a:off x="927651" y="7488"/>
            <a:ext cx="8428383" cy="707886"/>
          </a:xfrm>
          <a:prstGeom prst="rect">
            <a:avLst/>
          </a:prstGeom>
          <a:noFill/>
        </p:spPr>
        <p:txBody>
          <a:bodyPr wrap="square">
            <a:spAutoFit/>
          </a:bodyPr>
          <a:lstStyle/>
          <a:p>
            <a:pPr algn="ctr"/>
            <a:r>
              <a:rPr lang="es-ES" sz="4000" b="1" dirty="0">
                <a:solidFill>
                  <a:schemeClr val="bg1"/>
                </a:solidFill>
                <a:latin typeface="Algerian" panose="04020705040A02060702" pitchFamily="82" charset="0"/>
              </a:rPr>
              <a:t>RENDICIÒN DE CUENTAS AÑO 2022</a:t>
            </a:r>
            <a:endParaRPr lang="es-EC" sz="4000" b="1" dirty="0">
              <a:solidFill>
                <a:schemeClr val="bg1"/>
              </a:solidFill>
              <a:latin typeface="Algerian" panose="04020705040A02060702" pitchFamily="82" charset="0"/>
            </a:endParaRPr>
          </a:p>
        </p:txBody>
      </p:sp>
    </p:spTree>
    <p:extLst>
      <p:ext uri="{BB962C8B-B14F-4D97-AF65-F5344CB8AC3E}">
        <p14:creationId xmlns:p14="http://schemas.microsoft.com/office/powerpoint/2010/main" val="3815462295"/>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34897" y="2067336"/>
            <a:ext cx="3109452" cy="1577012"/>
          </a:xfrm>
        </p:spPr>
        <p:txBody>
          <a:bodyPr>
            <a:noAutofit/>
          </a:bodyPr>
          <a:lstStyle/>
          <a:p>
            <a:pPr algn="just"/>
            <a:r>
              <a:rPr lang="es-ES" sz="2800" dirty="0">
                <a:latin typeface="Arial" panose="020B0604020202020204" pitchFamily="34" charset="0"/>
                <a:cs typeface="Arial" panose="020B0604020202020204" pitchFamily="34" charset="0"/>
              </a:rPr>
              <a:t>Fiscalización del avance de los trabajos del asfalto de las calles de la Parroquia Cochapata.</a:t>
            </a:r>
          </a:p>
        </p:txBody>
      </p:sp>
      <p:pic>
        <p:nvPicPr>
          <p:cNvPr id="4" name="Marcador de contenido 3"/>
          <p:cNvPicPr>
            <a:picLocks noGrp="1"/>
          </p:cNvPicPr>
          <p:nvPr>
            <p:ph idx="1"/>
          </p:nvPr>
        </p:nvPicPr>
        <p:blipFill rotWithShape="1">
          <a:blip r:embed="rId2"/>
          <a:srcRect l="34572" t="20080" r="13570" b="22819"/>
          <a:stretch/>
        </p:blipFill>
        <p:spPr bwMode="auto">
          <a:xfrm>
            <a:off x="4118113" y="3859878"/>
            <a:ext cx="2637184" cy="2279564"/>
          </a:xfrm>
          <a:prstGeom prst="rect">
            <a:avLst/>
          </a:prstGeom>
          <a:ln>
            <a:noFill/>
          </a:ln>
          <a:effectLst>
            <a:outerShdw blurRad="190500" algn="tl" rotWithShape="0">
              <a:srgbClr val="000000">
                <a:alpha val="70000"/>
              </a:srgbClr>
            </a:outerShdw>
          </a:effectLst>
          <a:extLst>
            <a:ext uri="{53640926-AAD7-44D8-BBD7-CCE9431645EC}">
              <a14:shadowObscured xmlns:a14="http://schemas.microsoft.com/office/drawing/2010/main"/>
            </a:ext>
          </a:extLst>
        </p:spPr>
      </p:pic>
      <p:pic>
        <p:nvPicPr>
          <p:cNvPr id="5" name="Imagen 4"/>
          <p:cNvPicPr/>
          <p:nvPr/>
        </p:nvPicPr>
        <p:blipFill rotWithShape="1">
          <a:blip r:embed="rId3"/>
          <a:srcRect l="42262" t="28854" r="42225" b="21024"/>
          <a:stretch/>
        </p:blipFill>
        <p:spPr bwMode="auto">
          <a:xfrm>
            <a:off x="4118113" y="1149436"/>
            <a:ext cx="2637184" cy="2279564"/>
          </a:xfrm>
          <a:prstGeom prst="rect">
            <a:avLst/>
          </a:prstGeom>
          <a:ln>
            <a:noFill/>
          </a:ln>
          <a:effectLst>
            <a:outerShdw blurRad="190500" algn="tl" rotWithShape="0">
              <a:srgbClr val="000000">
                <a:alpha val="70000"/>
              </a:srgbClr>
            </a:outerShdw>
          </a:effectLst>
          <a:extLst>
            <a:ext uri="{53640926-AAD7-44D8-BBD7-CCE9431645EC}">
              <a14:shadowObscured xmlns:a14="http://schemas.microsoft.com/office/drawing/2010/main"/>
            </a:ext>
          </a:extLst>
        </p:spPr>
      </p:pic>
      <p:pic>
        <p:nvPicPr>
          <p:cNvPr id="3" name="Picture 2" descr="GAD Parroquial Cochapata - Home | Facebook">
            <a:extLst>
              <a:ext uri="{FF2B5EF4-FFF2-40B4-BE49-F238E27FC236}">
                <a16:creationId xmlns:a16="http://schemas.microsoft.com/office/drawing/2014/main" id="{013488F7-A464-4F4B-4D76-AFFB6191460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396238" y="0"/>
            <a:ext cx="1541286" cy="1454427"/>
          </a:xfrm>
          <a:prstGeom prst="rect">
            <a:avLst/>
          </a:prstGeom>
          <a:noFill/>
          <a:extLst>
            <a:ext uri="{909E8E84-426E-40DD-AFC4-6F175D3DCCD1}">
              <a14:hiddenFill xmlns:a14="http://schemas.microsoft.com/office/drawing/2010/main">
                <a:solidFill>
                  <a:srgbClr val="FFFFFF"/>
                </a:solidFill>
              </a14:hiddenFill>
            </a:ext>
          </a:extLst>
        </p:spPr>
      </p:pic>
      <p:sp>
        <p:nvSpPr>
          <p:cNvPr id="6" name="Diagrama de flujo: proceso alternativo 5">
            <a:extLst>
              <a:ext uri="{FF2B5EF4-FFF2-40B4-BE49-F238E27FC236}">
                <a16:creationId xmlns:a16="http://schemas.microsoft.com/office/drawing/2014/main" id="{72EEA44D-8C5E-2B18-A772-29E12B82600E}"/>
              </a:ext>
            </a:extLst>
          </p:cNvPr>
          <p:cNvSpPr/>
          <p:nvPr/>
        </p:nvSpPr>
        <p:spPr>
          <a:xfrm>
            <a:off x="463826" y="1662832"/>
            <a:ext cx="3313043" cy="3532336"/>
          </a:xfrm>
          <a:prstGeom prst="flowChartAlternateProcess">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8" name="CuadroTexto 7">
            <a:extLst>
              <a:ext uri="{FF2B5EF4-FFF2-40B4-BE49-F238E27FC236}">
                <a16:creationId xmlns:a16="http://schemas.microsoft.com/office/drawing/2014/main" id="{26A68071-99EF-C9B6-76BA-9A5C1BBFBA0A}"/>
              </a:ext>
            </a:extLst>
          </p:cNvPr>
          <p:cNvSpPr txBox="1"/>
          <p:nvPr/>
        </p:nvSpPr>
        <p:spPr>
          <a:xfrm>
            <a:off x="463826" y="162573"/>
            <a:ext cx="8889524" cy="707886"/>
          </a:xfrm>
          <a:prstGeom prst="rect">
            <a:avLst/>
          </a:prstGeom>
          <a:noFill/>
        </p:spPr>
        <p:txBody>
          <a:bodyPr wrap="square">
            <a:spAutoFit/>
          </a:bodyPr>
          <a:lstStyle/>
          <a:p>
            <a:pPr algn="ctr"/>
            <a:r>
              <a:rPr lang="es-ES" sz="4000" b="1" dirty="0">
                <a:solidFill>
                  <a:schemeClr val="bg1"/>
                </a:solidFill>
                <a:latin typeface="Algerian" panose="04020705040A02060702" pitchFamily="82" charset="0"/>
              </a:rPr>
              <a:t>RENDICIÒN DE CUENTAS AÑO 2022</a:t>
            </a:r>
            <a:endParaRPr lang="es-EC" sz="4000" b="1" dirty="0">
              <a:solidFill>
                <a:schemeClr val="bg1"/>
              </a:solidFill>
              <a:latin typeface="Algerian" panose="04020705040A02060702" pitchFamily="82" charset="0"/>
            </a:endParaRPr>
          </a:p>
        </p:txBody>
      </p:sp>
      <p:pic>
        <p:nvPicPr>
          <p:cNvPr id="10" name="Imagen 9">
            <a:extLst>
              <a:ext uri="{FF2B5EF4-FFF2-40B4-BE49-F238E27FC236}">
                <a16:creationId xmlns:a16="http://schemas.microsoft.com/office/drawing/2014/main" id="{34E9314D-468F-DF57-0419-21E02B3AE519}"/>
              </a:ext>
            </a:extLst>
          </p:cNvPr>
          <p:cNvPicPr>
            <a:picLocks noChangeAspect="1"/>
          </p:cNvPicPr>
          <p:nvPr/>
        </p:nvPicPr>
        <p:blipFill rotWithShape="1">
          <a:blip r:embed="rId5"/>
          <a:srcRect l="42609" t="43714" r="43260" b="45959"/>
          <a:stretch/>
        </p:blipFill>
        <p:spPr>
          <a:xfrm>
            <a:off x="7500730" y="1149436"/>
            <a:ext cx="2451653" cy="2279564"/>
          </a:xfrm>
          <a:prstGeom prst="rect">
            <a:avLst/>
          </a:prstGeom>
          <a:ln>
            <a:noFill/>
          </a:ln>
          <a:effectLst>
            <a:outerShdw blurRad="190500" algn="tl" rotWithShape="0">
              <a:srgbClr val="000000">
                <a:alpha val="70000"/>
              </a:srgbClr>
            </a:outerShdw>
          </a:effectLst>
        </p:spPr>
      </p:pic>
      <p:pic>
        <p:nvPicPr>
          <p:cNvPr id="12" name="Imagen 11">
            <a:extLst>
              <a:ext uri="{FF2B5EF4-FFF2-40B4-BE49-F238E27FC236}">
                <a16:creationId xmlns:a16="http://schemas.microsoft.com/office/drawing/2014/main" id="{99918615-1EA8-1DAF-67BA-D8D140160AF6}"/>
              </a:ext>
            </a:extLst>
          </p:cNvPr>
          <p:cNvPicPr>
            <a:picLocks noChangeAspect="1"/>
          </p:cNvPicPr>
          <p:nvPr/>
        </p:nvPicPr>
        <p:blipFill rotWithShape="1">
          <a:blip r:embed="rId6"/>
          <a:srcRect l="42391" t="43714" r="43261" b="45959"/>
          <a:stretch/>
        </p:blipFill>
        <p:spPr>
          <a:xfrm>
            <a:off x="7606747" y="3859878"/>
            <a:ext cx="2345636" cy="227956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815076954"/>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133061" y="1616441"/>
            <a:ext cx="4214190" cy="1481093"/>
          </a:xfrm>
        </p:spPr>
        <p:txBody>
          <a:bodyPr>
            <a:noAutofit/>
          </a:bodyPr>
          <a:lstStyle/>
          <a:p>
            <a:pPr algn="just"/>
            <a:r>
              <a:rPr lang="es-ES" sz="2800" dirty="0">
                <a:latin typeface="Arial" panose="020B0604020202020204" pitchFamily="34" charset="0"/>
                <a:cs typeface="Arial" panose="020B0604020202020204" pitchFamily="34" charset="0"/>
              </a:rPr>
              <a:t>Coordinación de trabajos de alcantarillado en las partes afectadas del centro parroquial en la cual el Sr Alcalde apoyo con tubos para solucionar este inconveniente.</a:t>
            </a:r>
          </a:p>
        </p:txBody>
      </p:sp>
      <p:pic>
        <p:nvPicPr>
          <p:cNvPr id="4" name="Marcador de contenido 3"/>
          <p:cNvPicPr>
            <a:picLocks noGrp="1"/>
          </p:cNvPicPr>
          <p:nvPr>
            <p:ph idx="1"/>
          </p:nvPr>
        </p:nvPicPr>
        <p:blipFill rotWithShape="1">
          <a:blip r:embed="rId2"/>
          <a:srcRect l="19962" t="20815" r="17652" b="28057"/>
          <a:stretch/>
        </p:blipFill>
        <p:spPr bwMode="auto">
          <a:xfrm>
            <a:off x="6374296" y="849280"/>
            <a:ext cx="3790121" cy="2395171"/>
          </a:xfrm>
          <a:prstGeom prst="rect">
            <a:avLst/>
          </a:prstGeom>
          <a:ln>
            <a:noFill/>
          </a:ln>
          <a:effectLst>
            <a:softEdge rad="112500"/>
          </a:effectLst>
          <a:extLst>
            <a:ext uri="{53640926-AAD7-44D8-BBD7-CCE9431645EC}">
              <a14:shadowObscured xmlns:a14="http://schemas.microsoft.com/office/drawing/2010/main"/>
            </a:ext>
          </a:extLst>
        </p:spPr>
      </p:pic>
      <p:sp>
        <p:nvSpPr>
          <p:cNvPr id="3" name="Marco 2">
            <a:extLst>
              <a:ext uri="{FF2B5EF4-FFF2-40B4-BE49-F238E27FC236}">
                <a16:creationId xmlns:a16="http://schemas.microsoft.com/office/drawing/2014/main" id="{B5F1E14D-6266-CC20-5689-593037D94870}"/>
              </a:ext>
            </a:extLst>
          </p:cNvPr>
          <p:cNvSpPr/>
          <p:nvPr/>
        </p:nvSpPr>
        <p:spPr>
          <a:xfrm>
            <a:off x="477078" y="824947"/>
            <a:ext cx="5526157" cy="5208105"/>
          </a:xfrm>
          <a:prstGeom prst="frame">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solidFill>
                <a:schemeClr val="tx1"/>
              </a:solidFill>
            </a:endParaRPr>
          </a:p>
        </p:txBody>
      </p:sp>
      <p:pic>
        <p:nvPicPr>
          <p:cNvPr id="6" name="Imagen 5">
            <a:extLst>
              <a:ext uri="{FF2B5EF4-FFF2-40B4-BE49-F238E27FC236}">
                <a16:creationId xmlns:a16="http://schemas.microsoft.com/office/drawing/2014/main" id="{BD62BB51-C13B-72BF-D941-D4EB03A8AA66}"/>
              </a:ext>
            </a:extLst>
          </p:cNvPr>
          <p:cNvPicPr>
            <a:picLocks noChangeAspect="1"/>
          </p:cNvPicPr>
          <p:nvPr/>
        </p:nvPicPr>
        <p:blipFill rotWithShape="1">
          <a:blip r:embed="rId3"/>
          <a:srcRect l="43043" t="43282" r="42826" b="45164"/>
          <a:stretch/>
        </p:blipFill>
        <p:spPr>
          <a:xfrm>
            <a:off x="6374296" y="3306415"/>
            <a:ext cx="3790121" cy="2696820"/>
          </a:xfrm>
          <a:prstGeom prst="rect">
            <a:avLst/>
          </a:prstGeom>
          <a:ln>
            <a:noFill/>
          </a:ln>
          <a:effectLst>
            <a:softEdge rad="112500"/>
          </a:effectLst>
        </p:spPr>
      </p:pic>
      <p:pic>
        <p:nvPicPr>
          <p:cNvPr id="7" name="Picture 2" descr="GAD Parroquial Cochapata - Home | Facebook">
            <a:extLst>
              <a:ext uri="{FF2B5EF4-FFF2-40B4-BE49-F238E27FC236}">
                <a16:creationId xmlns:a16="http://schemas.microsoft.com/office/drawing/2014/main" id="{F2817C3A-C00C-6D9C-DD27-33F7FFCB47A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442713" y="-24850"/>
            <a:ext cx="1541286" cy="1454427"/>
          </a:xfrm>
          <a:prstGeom prst="rect">
            <a:avLst/>
          </a:prstGeom>
          <a:noFill/>
          <a:extLst>
            <a:ext uri="{909E8E84-426E-40DD-AFC4-6F175D3DCCD1}">
              <a14:hiddenFill xmlns:a14="http://schemas.microsoft.com/office/drawing/2010/main">
                <a:solidFill>
                  <a:srgbClr val="FFFFFF"/>
                </a:solidFill>
              </a14:hiddenFill>
            </a:ext>
          </a:extLst>
        </p:spPr>
      </p:pic>
      <p:sp>
        <p:nvSpPr>
          <p:cNvPr id="9" name="CuadroTexto 8">
            <a:extLst>
              <a:ext uri="{FF2B5EF4-FFF2-40B4-BE49-F238E27FC236}">
                <a16:creationId xmlns:a16="http://schemas.microsoft.com/office/drawing/2014/main" id="{9768DE5F-DD25-F02C-9B47-63495AF19B06}"/>
              </a:ext>
            </a:extLst>
          </p:cNvPr>
          <p:cNvSpPr txBox="1"/>
          <p:nvPr/>
        </p:nvSpPr>
        <p:spPr>
          <a:xfrm>
            <a:off x="995558" y="75133"/>
            <a:ext cx="8703385" cy="707886"/>
          </a:xfrm>
          <a:prstGeom prst="rect">
            <a:avLst/>
          </a:prstGeom>
          <a:noFill/>
        </p:spPr>
        <p:txBody>
          <a:bodyPr wrap="square">
            <a:spAutoFit/>
          </a:bodyPr>
          <a:lstStyle/>
          <a:p>
            <a:pPr algn="ctr"/>
            <a:r>
              <a:rPr lang="es-ES" sz="4000" b="1" dirty="0">
                <a:solidFill>
                  <a:schemeClr val="bg1"/>
                </a:solidFill>
                <a:latin typeface="Algerian" panose="04020705040A02060702" pitchFamily="82" charset="0"/>
              </a:rPr>
              <a:t>RENDICIÒN DE CUENTAS AÑO 2022</a:t>
            </a:r>
            <a:endParaRPr lang="es-EC" sz="4000" b="1" dirty="0">
              <a:solidFill>
                <a:schemeClr val="bg1"/>
              </a:solidFill>
              <a:latin typeface="Algerian" panose="04020705040A02060702" pitchFamily="82" charset="0"/>
            </a:endParaRPr>
          </a:p>
        </p:txBody>
      </p:sp>
    </p:spTree>
    <p:extLst>
      <p:ext uri="{BB962C8B-B14F-4D97-AF65-F5344CB8AC3E}">
        <p14:creationId xmlns:p14="http://schemas.microsoft.com/office/powerpoint/2010/main" val="1615361524"/>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712306" y="2107095"/>
            <a:ext cx="4412109" cy="2822713"/>
          </a:xfrm>
        </p:spPr>
        <p:txBody>
          <a:bodyPr>
            <a:noAutofit/>
          </a:bodyPr>
          <a:lstStyle/>
          <a:p>
            <a:pPr algn="just"/>
            <a:r>
              <a:rPr lang="es-EC" sz="2800" dirty="0">
                <a:latin typeface="Arial" panose="020B0604020202020204" pitchFamily="34" charset="0"/>
                <a:cs typeface="Arial" panose="020B0604020202020204" pitchFamily="34" charset="0"/>
              </a:rPr>
              <a:t>Coordinación de los trabajos que se ejecuta con la retroexcavadora ensanchando la curva en el Sector Pueblo Viejo.</a:t>
            </a:r>
            <a:br>
              <a:rPr lang="es-ES" sz="2800" dirty="0">
                <a:latin typeface="Arial" panose="020B0604020202020204" pitchFamily="34" charset="0"/>
                <a:cs typeface="Arial" panose="020B0604020202020204" pitchFamily="34" charset="0"/>
              </a:rPr>
            </a:br>
            <a:endParaRPr lang="es-ES" sz="2800" dirty="0">
              <a:latin typeface="Arial" panose="020B0604020202020204" pitchFamily="34" charset="0"/>
              <a:cs typeface="Arial" panose="020B0604020202020204" pitchFamily="34" charset="0"/>
            </a:endParaRPr>
          </a:p>
        </p:txBody>
      </p:sp>
      <p:pic>
        <p:nvPicPr>
          <p:cNvPr id="4" name="Marcador de contenido 3"/>
          <p:cNvPicPr>
            <a:picLocks noGrp="1"/>
          </p:cNvPicPr>
          <p:nvPr>
            <p:ph idx="1"/>
          </p:nvPr>
        </p:nvPicPr>
        <p:blipFill rotWithShape="1">
          <a:blip r:embed="rId2"/>
          <a:srcRect l="17814" t="22904" r="23801" b="26584"/>
          <a:stretch/>
        </p:blipFill>
        <p:spPr bwMode="auto">
          <a:xfrm>
            <a:off x="5992362" y="3670299"/>
            <a:ext cx="3935173" cy="305462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53640926-AAD7-44D8-BBD7-CCE9431645EC}">
              <a14:shadowObscured xmlns:a14="http://schemas.microsoft.com/office/drawing/2010/main"/>
            </a:ext>
          </a:extLst>
        </p:spPr>
      </p:pic>
      <p:pic>
        <p:nvPicPr>
          <p:cNvPr id="5" name="Imagen 4"/>
          <p:cNvPicPr/>
          <p:nvPr/>
        </p:nvPicPr>
        <p:blipFill rotWithShape="1">
          <a:blip r:embed="rId3"/>
          <a:srcRect l="17110" t="21021" r="16921" b="26271"/>
          <a:stretch/>
        </p:blipFill>
        <p:spPr bwMode="auto">
          <a:xfrm>
            <a:off x="5992362" y="856971"/>
            <a:ext cx="3935173" cy="2572029"/>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53640926-AAD7-44D8-BBD7-CCE9431645EC}">
              <a14:shadowObscured xmlns:a14="http://schemas.microsoft.com/office/drawing/2010/main"/>
            </a:ext>
          </a:extLst>
        </p:spPr>
      </p:pic>
      <p:sp>
        <p:nvSpPr>
          <p:cNvPr id="3" name="Círculo: vacío 2">
            <a:extLst>
              <a:ext uri="{FF2B5EF4-FFF2-40B4-BE49-F238E27FC236}">
                <a16:creationId xmlns:a16="http://schemas.microsoft.com/office/drawing/2014/main" id="{F5A7973E-DD6D-D9BD-13D1-BFE5E6114565}"/>
              </a:ext>
            </a:extLst>
          </p:cNvPr>
          <p:cNvSpPr/>
          <p:nvPr/>
        </p:nvSpPr>
        <p:spPr>
          <a:xfrm>
            <a:off x="182219" y="1086678"/>
            <a:ext cx="5476459" cy="4161184"/>
          </a:xfrm>
          <a:prstGeom prst="donut">
            <a:avLst>
              <a:gd name="adj" fmla="val 4408"/>
            </a:avLst>
          </a:prstGeom>
          <a:solidFill>
            <a:schemeClr val="bg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solidFill>
                <a:schemeClr val="tx1"/>
              </a:solidFill>
            </a:endParaRPr>
          </a:p>
        </p:txBody>
      </p:sp>
      <p:sp>
        <p:nvSpPr>
          <p:cNvPr id="7" name="CuadroTexto 6">
            <a:extLst>
              <a:ext uri="{FF2B5EF4-FFF2-40B4-BE49-F238E27FC236}">
                <a16:creationId xmlns:a16="http://schemas.microsoft.com/office/drawing/2014/main" id="{69723F97-DC15-F0CF-0713-8FA33BE4E629}"/>
              </a:ext>
            </a:extLst>
          </p:cNvPr>
          <p:cNvSpPr txBox="1"/>
          <p:nvPr/>
        </p:nvSpPr>
        <p:spPr>
          <a:xfrm>
            <a:off x="964097" y="133074"/>
            <a:ext cx="8825948" cy="707886"/>
          </a:xfrm>
          <a:prstGeom prst="rect">
            <a:avLst/>
          </a:prstGeom>
          <a:noFill/>
        </p:spPr>
        <p:txBody>
          <a:bodyPr wrap="square">
            <a:spAutoFit/>
          </a:bodyPr>
          <a:lstStyle/>
          <a:p>
            <a:pPr algn="ctr"/>
            <a:r>
              <a:rPr lang="es-ES" sz="4000" b="1" dirty="0">
                <a:solidFill>
                  <a:schemeClr val="bg1"/>
                </a:solidFill>
                <a:latin typeface="Algerian" panose="04020705040A02060702" pitchFamily="82" charset="0"/>
              </a:rPr>
              <a:t>RENDICIÒN DE CUENTAS AÑO 2022</a:t>
            </a:r>
            <a:endParaRPr lang="es-EC" sz="4000" b="1" dirty="0">
              <a:solidFill>
                <a:schemeClr val="bg1"/>
              </a:solidFill>
              <a:latin typeface="Algerian" panose="04020705040A02060702" pitchFamily="82" charset="0"/>
            </a:endParaRPr>
          </a:p>
        </p:txBody>
      </p:sp>
      <p:pic>
        <p:nvPicPr>
          <p:cNvPr id="8" name="Picture 2" descr="GAD Parroquial Cochapata - Home | Facebook">
            <a:extLst>
              <a:ext uri="{FF2B5EF4-FFF2-40B4-BE49-F238E27FC236}">
                <a16:creationId xmlns:a16="http://schemas.microsoft.com/office/drawing/2014/main" id="{0FEA0F19-BA07-82B4-ADD6-ADEEF87B2E7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468495" y="-4420"/>
            <a:ext cx="1541286" cy="14544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48106334"/>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74985" y="905043"/>
            <a:ext cx="9927603" cy="1732722"/>
          </a:xfrm>
        </p:spPr>
        <p:txBody>
          <a:bodyPr>
            <a:noAutofit/>
          </a:bodyPr>
          <a:lstStyle/>
          <a:p>
            <a:pPr algn="just"/>
            <a:r>
              <a:rPr lang="es-EC" sz="2800" dirty="0">
                <a:latin typeface="Arial" panose="020B0604020202020204" pitchFamily="34" charset="0"/>
                <a:cs typeface="Arial" panose="020B0604020202020204" pitchFamily="34" charset="0"/>
              </a:rPr>
              <a:t>Coordinación de los trabajos, en la vía del centro parroquial  la misma que conduce a la comunidad de </a:t>
            </a:r>
            <a:r>
              <a:rPr lang="es-EC" sz="2800" dirty="0" err="1">
                <a:latin typeface="Arial" panose="020B0604020202020204" pitchFamily="34" charset="0"/>
                <a:cs typeface="Arial" panose="020B0604020202020204" pitchFamily="34" charset="0"/>
              </a:rPr>
              <a:t>Ñamarin</a:t>
            </a:r>
            <a:r>
              <a:rPr lang="es-EC" sz="2800" dirty="0">
                <a:latin typeface="Arial" panose="020B0604020202020204" pitchFamily="34" charset="0"/>
                <a:cs typeface="Arial" panose="020B0604020202020204" pitchFamily="34" charset="0"/>
              </a:rPr>
              <a:t>, se ha logrado ampliar unas curvas que estaban estrechas.</a:t>
            </a:r>
            <a:br>
              <a:rPr lang="es-ES" sz="2800" dirty="0">
                <a:latin typeface="Arial" panose="020B0604020202020204" pitchFamily="34" charset="0"/>
                <a:cs typeface="Arial" panose="020B0604020202020204" pitchFamily="34" charset="0"/>
              </a:rPr>
            </a:br>
            <a:endParaRPr lang="es-ES" sz="2800" dirty="0">
              <a:latin typeface="Arial" panose="020B0604020202020204" pitchFamily="34" charset="0"/>
              <a:cs typeface="Arial" panose="020B0604020202020204" pitchFamily="34" charset="0"/>
            </a:endParaRPr>
          </a:p>
        </p:txBody>
      </p:sp>
      <p:pic>
        <p:nvPicPr>
          <p:cNvPr id="4" name="Marcador de contenido 3"/>
          <p:cNvPicPr>
            <a:picLocks noGrp="1"/>
          </p:cNvPicPr>
          <p:nvPr>
            <p:ph idx="1"/>
          </p:nvPr>
        </p:nvPicPr>
        <p:blipFill rotWithShape="1">
          <a:blip r:embed="rId2"/>
          <a:srcRect l="17287" t="21962" r="16744" b="27212"/>
          <a:stretch/>
        </p:blipFill>
        <p:spPr bwMode="auto">
          <a:xfrm>
            <a:off x="687388" y="2425148"/>
            <a:ext cx="4386469" cy="3872084"/>
          </a:xfrm>
          <a:prstGeom prst="rect">
            <a:avLst/>
          </a:prstGeom>
          <a:ln>
            <a:noFill/>
          </a:ln>
          <a:extLst>
            <a:ext uri="{53640926-AAD7-44D8-BBD7-CCE9431645EC}">
              <a14:shadowObscured xmlns:a14="http://schemas.microsoft.com/office/drawing/2010/main"/>
            </a:ext>
          </a:extLst>
        </p:spPr>
      </p:pic>
      <p:pic>
        <p:nvPicPr>
          <p:cNvPr id="5" name="Imagen 4"/>
          <p:cNvPicPr/>
          <p:nvPr/>
        </p:nvPicPr>
        <p:blipFill rotWithShape="1">
          <a:blip r:embed="rId3"/>
          <a:srcRect l="19458" t="21468" r="17316" b="25975"/>
          <a:stretch/>
        </p:blipFill>
        <p:spPr bwMode="auto">
          <a:xfrm>
            <a:off x="5403715" y="2425148"/>
            <a:ext cx="4879972" cy="3872084"/>
          </a:xfrm>
          <a:prstGeom prst="rect">
            <a:avLst/>
          </a:prstGeom>
          <a:ln>
            <a:noFill/>
          </a:ln>
          <a:extLst>
            <a:ext uri="{53640926-AAD7-44D8-BBD7-CCE9431645EC}">
              <a14:shadowObscured xmlns:a14="http://schemas.microsoft.com/office/drawing/2010/main"/>
            </a:ext>
          </a:extLst>
        </p:spPr>
      </p:pic>
      <p:pic>
        <p:nvPicPr>
          <p:cNvPr id="6" name="Picture 2" descr="GAD Parroquial Cochapata - Home | Facebook">
            <a:extLst>
              <a:ext uri="{FF2B5EF4-FFF2-40B4-BE49-F238E27FC236}">
                <a16:creationId xmlns:a16="http://schemas.microsoft.com/office/drawing/2014/main" id="{254183AE-12EE-5CD5-6773-8ECFDBF6975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375729" y="0"/>
            <a:ext cx="1541286" cy="1454427"/>
          </a:xfrm>
          <a:prstGeom prst="rect">
            <a:avLst/>
          </a:prstGeom>
          <a:noFill/>
          <a:extLst>
            <a:ext uri="{909E8E84-426E-40DD-AFC4-6F175D3DCCD1}">
              <a14:hiddenFill xmlns:a14="http://schemas.microsoft.com/office/drawing/2010/main">
                <a:solidFill>
                  <a:srgbClr val="FFFFFF"/>
                </a:solidFill>
              </a14:hiddenFill>
            </a:ext>
          </a:extLst>
        </p:spPr>
      </p:pic>
      <p:sp>
        <p:nvSpPr>
          <p:cNvPr id="8" name="CuadroTexto 7">
            <a:extLst>
              <a:ext uri="{FF2B5EF4-FFF2-40B4-BE49-F238E27FC236}">
                <a16:creationId xmlns:a16="http://schemas.microsoft.com/office/drawing/2014/main" id="{5EB713A9-A83A-4137-BE75-DD0D73B9B9DF}"/>
              </a:ext>
            </a:extLst>
          </p:cNvPr>
          <p:cNvSpPr txBox="1"/>
          <p:nvPr/>
        </p:nvSpPr>
        <p:spPr>
          <a:xfrm>
            <a:off x="687388" y="19327"/>
            <a:ext cx="9385850" cy="707886"/>
          </a:xfrm>
          <a:prstGeom prst="rect">
            <a:avLst/>
          </a:prstGeom>
          <a:noFill/>
        </p:spPr>
        <p:txBody>
          <a:bodyPr wrap="square">
            <a:spAutoFit/>
          </a:bodyPr>
          <a:lstStyle/>
          <a:p>
            <a:pPr algn="ctr"/>
            <a:r>
              <a:rPr lang="es-ES" sz="4000" b="1" dirty="0">
                <a:solidFill>
                  <a:schemeClr val="bg1"/>
                </a:solidFill>
                <a:latin typeface="Algerian" panose="04020705040A02060702" pitchFamily="82" charset="0"/>
              </a:rPr>
              <a:t>RENDICIÒN DE CUENTAS AÑO 2022</a:t>
            </a:r>
            <a:endParaRPr lang="es-EC" sz="4000" b="1" dirty="0">
              <a:solidFill>
                <a:schemeClr val="bg1"/>
              </a:solidFill>
              <a:latin typeface="Algerian" panose="04020705040A02060702" pitchFamily="82" charset="0"/>
            </a:endParaRPr>
          </a:p>
        </p:txBody>
      </p:sp>
    </p:spTree>
    <p:extLst>
      <p:ext uri="{BB962C8B-B14F-4D97-AF65-F5344CB8AC3E}">
        <p14:creationId xmlns:p14="http://schemas.microsoft.com/office/powerpoint/2010/main" val="1474011583"/>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32522" y="1036982"/>
            <a:ext cx="10199134" cy="2531165"/>
          </a:xfrm>
        </p:spPr>
        <p:txBody>
          <a:bodyPr>
            <a:noAutofit/>
          </a:bodyPr>
          <a:lstStyle/>
          <a:p>
            <a:pPr algn="just"/>
            <a:r>
              <a:rPr lang="es-EC" sz="2800" dirty="0">
                <a:latin typeface="Arial" panose="020B0604020202020204" pitchFamily="34" charset="0"/>
                <a:cs typeface="Arial" panose="020B0604020202020204" pitchFamily="34" charset="0"/>
              </a:rPr>
              <a:t>Se trabaja en el vivero de la parroquia regando las plantas, haciendo semilleros, como también entregando kits de plántulas de hortalizas para mejorar la alimentación de las familias de nuestra parroquia.    </a:t>
            </a:r>
            <a:endParaRPr lang="es-ES" sz="2800" dirty="0">
              <a:latin typeface="Arial" panose="020B0604020202020204" pitchFamily="34" charset="0"/>
              <a:cs typeface="Arial" panose="020B0604020202020204" pitchFamily="34" charset="0"/>
            </a:endParaRPr>
          </a:p>
        </p:txBody>
      </p:sp>
      <p:pic>
        <p:nvPicPr>
          <p:cNvPr id="4" name="Marcador de contenido 3"/>
          <p:cNvPicPr>
            <a:picLocks noGrp="1"/>
          </p:cNvPicPr>
          <p:nvPr>
            <p:ph idx="1"/>
          </p:nvPr>
        </p:nvPicPr>
        <p:blipFill rotWithShape="1">
          <a:blip r:embed="rId2"/>
          <a:srcRect l="17293" t="23390" r="16223" b="25654"/>
          <a:stretch/>
        </p:blipFill>
        <p:spPr bwMode="auto">
          <a:xfrm>
            <a:off x="132522" y="2915480"/>
            <a:ext cx="3170443" cy="2531165"/>
          </a:xfrm>
          <a:prstGeom prst="rect">
            <a:avLst/>
          </a:prstGeom>
          <a:ln>
            <a:noFill/>
          </a:ln>
          <a:effectLst>
            <a:outerShdw blurRad="190500" algn="tl" rotWithShape="0">
              <a:srgbClr val="000000">
                <a:alpha val="70000"/>
              </a:srgbClr>
            </a:outerShdw>
          </a:effectLst>
          <a:extLst>
            <a:ext uri="{53640926-AAD7-44D8-BBD7-CCE9431645EC}">
              <a14:shadowObscured xmlns:a14="http://schemas.microsoft.com/office/drawing/2010/main"/>
            </a:ext>
          </a:extLst>
        </p:spPr>
      </p:pic>
      <p:pic>
        <p:nvPicPr>
          <p:cNvPr id="6" name="Imagen 5"/>
          <p:cNvPicPr/>
          <p:nvPr/>
        </p:nvPicPr>
        <p:blipFill rotWithShape="1">
          <a:blip r:embed="rId3"/>
          <a:srcRect l="17834" t="22750" r="19652" b="26619"/>
          <a:stretch/>
        </p:blipFill>
        <p:spPr bwMode="auto">
          <a:xfrm>
            <a:off x="3608117" y="2915479"/>
            <a:ext cx="2931904" cy="2531165"/>
          </a:xfrm>
          <a:prstGeom prst="rect">
            <a:avLst/>
          </a:prstGeom>
          <a:ln>
            <a:noFill/>
          </a:ln>
          <a:effectLst>
            <a:outerShdw blurRad="190500" algn="tl" rotWithShape="0">
              <a:srgbClr val="000000">
                <a:alpha val="70000"/>
              </a:srgbClr>
            </a:outerShdw>
          </a:effectLst>
          <a:extLst>
            <a:ext uri="{53640926-AAD7-44D8-BBD7-CCE9431645EC}">
              <a14:shadowObscured xmlns:a14="http://schemas.microsoft.com/office/drawing/2010/main"/>
            </a:ext>
          </a:extLst>
        </p:spPr>
      </p:pic>
      <p:sp>
        <p:nvSpPr>
          <p:cNvPr id="3" name="Rectángulo 2">
            <a:extLst>
              <a:ext uri="{FF2B5EF4-FFF2-40B4-BE49-F238E27FC236}">
                <a16:creationId xmlns:a16="http://schemas.microsoft.com/office/drawing/2014/main" id="{EF92BE03-8A31-00FF-6E09-F4EDEE117084}"/>
              </a:ext>
            </a:extLst>
          </p:cNvPr>
          <p:cNvSpPr/>
          <p:nvPr/>
        </p:nvSpPr>
        <p:spPr>
          <a:xfrm>
            <a:off x="132522" y="1036982"/>
            <a:ext cx="10199134" cy="1759226"/>
          </a:xfrm>
          <a:prstGeom prst="rect">
            <a:avLst/>
          </a:prstGeom>
          <a:noFill/>
          <a:ln>
            <a:solidFill>
              <a:schemeClr val="accent1"/>
            </a:solidFill>
          </a:ln>
          <a:effectLst>
            <a:glow rad="635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pic>
        <p:nvPicPr>
          <p:cNvPr id="7" name="Imagen 6">
            <a:extLst>
              <a:ext uri="{FF2B5EF4-FFF2-40B4-BE49-F238E27FC236}">
                <a16:creationId xmlns:a16="http://schemas.microsoft.com/office/drawing/2014/main" id="{D741FA5E-37B3-DADE-CDB8-F4F3B980B9B7}"/>
              </a:ext>
            </a:extLst>
          </p:cNvPr>
          <p:cNvPicPr>
            <a:picLocks noChangeAspect="1"/>
          </p:cNvPicPr>
          <p:nvPr/>
        </p:nvPicPr>
        <p:blipFill rotWithShape="1">
          <a:blip r:embed="rId4"/>
          <a:srcRect l="42935" t="43862" r="43913" b="45118"/>
          <a:stretch/>
        </p:blipFill>
        <p:spPr>
          <a:xfrm>
            <a:off x="6830406" y="2915479"/>
            <a:ext cx="3544531" cy="2531165"/>
          </a:xfrm>
          <a:prstGeom prst="rect">
            <a:avLst/>
          </a:prstGeom>
        </p:spPr>
      </p:pic>
      <p:pic>
        <p:nvPicPr>
          <p:cNvPr id="8" name="Picture 2" descr="GAD Parroquial Cochapata - Home | Facebook">
            <a:extLst>
              <a:ext uri="{FF2B5EF4-FFF2-40B4-BE49-F238E27FC236}">
                <a16:creationId xmlns:a16="http://schemas.microsoft.com/office/drawing/2014/main" id="{E114BDF8-1DAB-182E-364A-009BE9BFFD3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374937" y="0"/>
            <a:ext cx="1541286" cy="1454427"/>
          </a:xfrm>
          <a:prstGeom prst="rect">
            <a:avLst/>
          </a:prstGeom>
          <a:noFill/>
          <a:extLst>
            <a:ext uri="{909E8E84-426E-40DD-AFC4-6F175D3DCCD1}">
              <a14:hiddenFill xmlns:a14="http://schemas.microsoft.com/office/drawing/2010/main">
                <a:solidFill>
                  <a:srgbClr val="FFFFFF"/>
                </a:solidFill>
              </a14:hiddenFill>
            </a:ext>
          </a:extLst>
        </p:spPr>
      </p:pic>
      <p:sp>
        <p:nvSpPr>
          <p:cNvPr id="10" name="CuadroTexto 9">
            <a:extLst>
              <a:ext uri="{FF2B5EF4-FFF2-40B4-BE49-F238E27FC236}">
                <a16:creationId xmlns:a16="http://schemas.microsoft.com/office/drawing/2014/main" id="{81F528A5-0BF5-B5F8-6115-57F62C2AF6B4}"/>
              </a:ext>
            </a:extLst>
          </p:cNvPr>
          <p:cNvSpPr txBox="1"/>
          <p:nvPr/>
        </p:nvSpPr>
        <p:spPr>
          <a:xfrm>
            <a:off x="1016638" y="19327"/>
            <a:ext cx="8430901" cy="707886"/>
          </a:xfrm>
          <a:prstGeom prst="rect">
            <a:avLst/>
          </a:prstGeom>
          <a:noFill/>
        </p:spPr>
        <p:txBody>
          <a:bodyPr wrap="square">
            <a:spAutoFit/>
          </a:bodyPr>
          <a:lstStyle/>
          <a:p>
            <a:pPr algn="ctr"/>
            <a:r>
              <a:rPr lang="es-ES" sz="4000" b="1" dirty="0">
                <a:solidFill>
                  <a:schemeClr val="bg1"/>
                </a:solidFill>
                <a:latin typeface="Algerian" panose="04020705040A02060702" pitchFamily="82" charset="0"/>
              </a:rPr>
              <a:t>RENDICIÒN DE CUENTAS AÑO 2022</a:t>
            </a:r>
            <a:endParaRPr lang="es-EC" sz="4000" b="1" dirty="0">
              <a:solidFill>
                <a:schemeClr val="bg1"/>
              </a:solidFill>
              <a:latin typeface="Algerian" panose="04020705040A02060702" pitchFamily="82" charset="0"/>
            </a:endParaRPr>
          </a:p>
        </p:txBody>
      </p:sp>
    </p:spTree>
    <p:extLst>
      <p:ext uri="{BB962C8B-B14F-4D97-AF65-F5344CB8AC3E}">
        <p14:creationId xmlns:p14="http://schemas.microsoft.com/office/powerpoint/2010/main" val="2697716977"/>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contenido 3">
            <a:extLst>
              <a:ext uri="{FF2B5EF4-FFF2-40B4-BE49-F238E27FC236}">
                <a16:creationId xmlns:a16="http://schemas.microsoft.com/office/drawing/2014/main" id="{42ECB42F-4887-242B-DFC9-D1E850DD75F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477079"/>
            <a:ext cx="12192000" cy="7812157"/>
          </a:xfrm>
        </p:spPr>
      </p:pic>
      <p:pic>
        <p:nvPicPr>
          <p:cNvPr id="5" name="Picture 4" descr="My Saves | Animation, Toddler printables, Toddler activities">
            <a:extLst>
              <a:ext uri="{FF2B5EF4-FFF2-40B4-BE49-F238E27FC236}">
                <a16:creationId xmlns:a16="http://schemas.microsoft.com/office/drawing/2014/main" id="{B71046FE-904C-0463-6495-D332BE5458D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69804" y="4412973"/>
            <a:ext cx="5654926" cy="2312504"/>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GAD Parroquial Cochapata - Home | Facebook">
            <a:extLst>
              <a:ext uri="{FF2B5EF4-FFF2-40B4-BE49-F238E27FC236}">
                <a16:creationId xmlns:a16="http://schemas.microsoft.com/office/drawing/2014/main" id="{19808CB2-BE05-8356-ECF0-1E5C0C3E355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6062" y="-238082"/>
            <a:ext cx="2695922" cy="21066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670494"/>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419</TotalTime>
  <Words>808</Words>
  <Application>Microsoft Office PowerPoint</Application>
  <PresentationFormat>Panorámica</PresentationFormat>
  <Paragraphs>56</Paragraphs>
  <Slides>18</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18</vt:i4>
      </vt:variant>
    </vt:vector>
  </HeadingPairs>
  <TitlesOfParts>
    <vt:vector size="24" baseType="lpstr">
      <vt:lpstr>Algerian</vt:lpstr>
      <vt:lpstr>Arial</vt:lpstr>
      <vt:lpstr>Calibri</vt:lpstr>
      <vt:lpstr>Century Gothic</vt:lpstr>
      <vt:lpstr>Wingdings 3</vt:lpstr>
      <vt:lpstr>Ion</vt:lpstr>
      <vt:lpstr>Presentación de PowerPoint</vt:lpstr>
      <vt:lpstr>Presentación de PowerPoint</vt:lpstr>
      <vt:lpstr>Se promociono el Turismo, con los Hermanos Carrión, en las Camas de Piedra, el emprendimiento del Café de Yanazacha, el licor Don Capelo con la finalidad de hacer conocer, mejorar el turismo en nuestra parroquia, al País y al mundo Entero.</vt:lpstr>
      <vt:lpstr>Se ah realizado inspecciones de la mina del material de lastre que está ubicado en el sector Dumishin con varios técnicos del GAD Municipal Nabón,Tecnicos de asfaltar, para dar inicio dando el mejoramiento de la Carpeta Asfáltica, en las calles del Centro Parroquial.   </vt:lpstr>
      <vt:lpstr>Se dio mejoramiento la vía de las tres aguas que conduce a la comunidad de las Lajas, con el apoyo del Equipo Camionero del GADM. Nabón para dar el servicio a la Parroquia ya que la vía principal del ingreso al centro parroquial se estaba dando el mejoramiento poniendo la Carpeta Asfáltica.</vt:lpstr>
      <vt:lpstr>Se realizo una gestión de una tubería, conjuntamente el Sr. Alcalde Patricio Maldonado, con el Sr. Presidente del canal de Riego de Chorro Blanco y Verdezacha y la Sra. Socióloga Cecilia Méndez Prefecta del Azuay. Para embaular en la cabecera del Centro Parroquial.</vt:lpstr>
      <vt:lpstr>Se Entrego los mini reservorios construidos en las diferentes comunidades y el reservorio que se amplio  de la comunidad de Ulucata, con el Sr. Alcalde del Cantón Nabòn, Técnicos de la Prefectura del Azuay, GAD.P. Cochapata, esto con la finalidad de mejorar algunos predios, para el cultivo y que la ciudadanía tenga una mejor producción. </vt:lpstr>
      <vt:lpstr>Se fiscalizo la construcción del  techo en el graderío de la comunidad de Ñamarin.</vt:lpstr>
      <vt:lpstr>Se Fiscaliza  la obra y al mismo tiempo se realiza la entrega del cerramiento de 53 metros al andar de la vía del colegio Víctor León Vivar, con la presencia de las autoridades Sr Alcalde, concejales del cantòn Nabòn, director del distrito de Educación Nabòn-Oña, teniente Político, GADP Cochapata, directiva del Plantel, estudiantes y padres de Familia. </vt:lpstr>
      <vt:lpstr>Se gestiona unos tubos con el Sr. Presidente encargado salimos al GAD Municipal Nabòn a gestionar al mismo tiempo retirar  en un camión también se realiza la entrega formal en el GAD Parroquial donde participa el Sr. Alcalde Patricio Maldonado, las personas beneficiadas, por la cual fueron destruidas las vías que conducen a sus propiedades por el invierno, se ha logrado cubrir a la brevedad  la emergencia con estos tubos. </vt:lpstr>
      <vt:lpstr>Se acompañó a ver las casas y conversar con los dueños que deseen arreglar con el proyecto a través de la Universidad Estatal en este recorrido se selecciono varias casas, en la cual se acordó a que pongan la contraparte los beneficiarios, esto se realizo con los compañeros del GAD.P. Cochapata y la Alcaldía de Nabòn.</vt:lpstr>
      <vt:lpstr>Recorrido por la vía que están preparadas para regar la carpeta asfáltica con él Gerente de Asfaltar y sus técnicos y técnicos del GAD Municipal Nabòn, en la cual Fiscalizamos que el trabajo está en perfectas condiciones para el previo regado de la carpeta asfáltica. </vt:lpstr>
      <vt:lpstr>Fiscalización del avance de los trabajos del asfalto de las calles de la Parroquia Cochapata.</vt:lpstr>
      <vt:lpstr>Coordinación de trabajos de alcantarillado en las partes afectadas del centro parroquial en la cual el Sr Alcalde apoyo con tubos para solucionar este inconveniente.</vt:lpstr>
      <vt:lpstr>Coordinación de los trabajos que se ejecuta con la retroexcavadora ensanchando la curva en el Sector Pueblo Viejo. </vt:lpstr>
      <vt:lpstr>Coordinación de los trabajos, en la vía del centro parroquial  la misma que conduce a la comunidad de Ñamarin, se ha logrado ampliar unas curvas que estaban estrechas. </vt:lpstr>
      <vt:lpstr>Se trabaja en el vivero de la parroquia regando las plantas, haciendo semilleros, como también entregando kits de plántulas de hortalizas para mejorar la alimentación de las familias de nuestra parroquia.    </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INFORME DE RENDICION DE CUENTAS</dc:title>
  <dc:creator>PC</dc:creator>
  <cp:lastModifiedBy>Estrella Chuni</cp:lastModifiedBy>
  <cp:revision>89</cp:revision>
  <dcterms:created xsi:type="dcterms:W3CDTF">2023-04-18T21:18:20Z</dcterms:created>
  <dcterms:modified xsi:type="dcterms:W3CDTF">2023-04-19T06:13:18Z</dcterms:modified>
</cp:coreProperties>
</file>