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60"/>
  </p:normalViewPr>
  <p:slideViewPr>
    <p:cSldViewPr>
      <p:cViewPr varScale="1">
        <p:scale>
          <a:sx n="39" d="100"/>
          <a:sy n="39"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DE94978C-0C65-4E1A-85C0-E3593551350A}" type="datetimeFigureOut">
              <a:rPr lang="es-EC" smtClean="0"/>
              <a:t>29/06/2023</a:t>
            </a:fld>
            <a:endParaRPr lang="es-EC"/>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C"/>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BAB08248-E07C-41C7-85BD-399ED404350B}" type="slidenum">
              <a:rPr lang="es-EC" smtClean="0"/>
              <a:t>‹Nº›</a:t>
            </a:fld>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DE94978C-0C65-4E1A-85C0-E3593551350A}" type="datetimeFigureOut">
              <a:rPr lang="es-EC" smtClean="0"/>
              <a:t>29/06/2023</a:t>
            </a:fld>
            <a:endParaRPr lang="es-EC"/>
          </a:p>
        </p:txBody>
      </p:sp>
      <p:sp>
        <p:nvSpPr>
          <p:cNvPr id="9" name="8 Marcador de número de diapositiva"/>
          <p:cNvSpPr>
            <a:spLocks noGrp="1"/>
          </p:cNvSpPr>
          <p:nvPr>
            <p:ph type="sldNum" sz="quarter" idx="15"/>
          </p:nvPr>
        </p:nvSpPr>
        <p:spPr/>
        <p:txBody>
          <a:bodyPr rtlCol="0"/>
          <a:lstStyle/>
          <a:p>
            <a:fld id="{BAB08248-E07C-41C7-85BD-399ED404350B}" type="slidenum">
              <a:rPr lang="es-EC" smtClean="0"/>
              <a:t>‹Nº›</a:t>
            </a:fld>
            <a:endParaRPr lang="es-EC"/>
          </a:p>
        </p:txBody>
      </p:sp>
      <p:sp>
        <p:nvSpPr>
          <p:cNvPr id="10" name="9 Marcador de pie de página"/>
          <p:cNvSpPr>
            <a:spLocks noGrp="1"/>
          </p:cNvSpPr>
          <p:nvPr>
            <p:ph type="ftr" sz="quarter" idx="16"/>
          </p:nvPr>
        </p:nvSpPr>
        <p:spPr/>
        <p:txBody>
          <a:bodyPr rtlCol="0"/>
          <a:lstStyle/>
          <a:p>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DE94978C-0C65-4E1A-85C0-E3593551350A}" type="datetimeFigureOut">
              <a:rPr lang="es-EC" smtClean="0"/>
              <a:t>29/06/2023</a:t>
            </a:fld>
            <a:endParaRPr lang="es-EC"/>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C"/>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BAB08248-E07C-41C7-85BD-399ED404350B}" type="slidenum">
              <a:rPr lang="es-EC" smtClean="0"/>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DE94978C-0C65-4E1A-85C0-E3593551350A}" type="datetimeFigureOut">
              <a:rPr lang="es-EC" smtClean="0"/>
              <a:t>29/06/2023</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BAB08248-E07C-41C7-85BD-399ED404350B}" type="slidenum">
              <a:rPr lang="es-EC" smtClean="0"/>
              <a:t>‹Nº›</a:t>
            </a:fld>
            <a:endParaRPr lang="es-EC"/>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DE94978C-0C65-4E1A-85C0-E3593551350A}" type="datetimeFigureOut">
              <a:rPr lang="es-EC" smtClean="0"/>
              <a:t>29/06/2023</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BAB08248-E07C-41C7-85BD-399ED404350B}" type="slidenum">
              <a:rPr lang="es-EC" smtClean="0"/>
              <a:t>‹Nº›</a:t>
            </a:fld>
            <a:endParaRPr lang="es-EC"/>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DE94978C-0C65-4E1A-85C0-E3593551350A}" type="datetimeFigureOut">
              <a:rPr lang="es-EC" smtClean="0"/>
              <a:t>29/06/2023</a:t>
            </a:fld>
            <a:endParaRPr lang="es-EC"/>
          </a:p>
        </p:txBody>
      </p:sp>
      <p:sp>
        <p:nvSpPr>
          <p:cNvPr id="7" name="6 Marcador de número de diapositiva"/>
          <p:cNvSpPr>
            <a:spLocks noGrp="1"/>
          </p:cNvSpPr>
          <p:nvPr>
            <p:ph type="sldNum" sz="quarter" idx="11"/>
          </p:nvPr>
        </p:nvSpPr>
        <p:spPr/>
        <p:txBody>
          <a:bodyPr rtlCol="0"/>
          <a:lstStyle/>
          <a:p>
            <a:fld id="{BAB08248-E07C-41C7-85BD-399ED404350B}" type="slidenum">
              <a:rPr lang="es-EC" smtClean="0"/>
              <a:t>‹Nº›</a:t>
            </a:fld>
            <a:endParaRPr lang="es-EC"/>
          </a:p>
        </p:txBody>
      </p:sp>
      <p:sp>
        <p:nvSpPr>
          <p:cNvPr id="8" name="7 Marcador de pie de página"/>
          <p:cNvSpPr>
            <a:spLocks noGrp="1"/>
          </p:cNvSpPr>
          <p:nvPr>
            <p:ph type="ftr" sz="quarter" idx="12"/>
          </p:nvPr>
        </p:nvSpPr>
        <p:spPr/>
        <p:txBody>
          <a:bodyPr rtlCol="0"/>
          <a:lstStyle/>
          <a:p>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E94978C-0C65-4E1A-85C0-E3593551350A}" type="datetimeFigureOut">
              <a:rPr lang="es-EC" smtClean="0"/>
              <a:t>29/06/2023</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BAB08248-E07C-41C7-85BD-399ED404350B}"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DE94978C-0C65-4E1A-85C0-E3593551350A}" type="datetimeFigureOut">
              <a:rPr lang="es-EC" smtClean="0"/>
              <a:t>29/06/2023</a:t>
            </a:fld>
            <a:endParaRPr lang="es-EC"/>
          </a:p>
        </p:txBody>
      </p:sp>
      <p:sp>
        <p:nvSpPr>
          <p:cNvPr id="22" name="21 Marcador de número de diapositiva"/>
          <p:cNvSpPr>
            <a:spLocks noGrp="1"/>
          </p:cNvSpPr>
          <p:nvPr>
            <p:ph type="sldNum" sz="quarter" idx="15"/>
          </p:nvPr>
        </p:nvSpPr>
        <p:spPr/>
        <p:txBody>
          <a:bodyPr rtlCol="0"/>
          <a:lstStyle/>
          <a:p>
            <a:fld id="{BAB08248-E07C-41C7-85BD-399ED404350B}" type="slidenum">
              <a:rPr lang="es-EC" smtClean="0"/>
              <a:t>‹Nº›</a:t>
            </a:fld>
            <a:endParaRPr lang="es-EC"/>
          </a:p>
        </p:txBody>
      </p:sp>
      <p:sp>
        <p:nvSpPr>
          <p:cNvPr id="23" name="22 Marcador de pie de página"/>
          <p:cNvSpPr>
            <a:spLocks noGrp="1"/>
          </p:cNvSpPr>
          <p:nvPr>
            <p:ph type="ftr" sz="quarter" idx="16"/>
          </p:nvPr>
        </p:nvSpPr>
        <p:spPr/>
        <p:txBody>
          <a:bodyPr rtlCol="0"/>
          <a:lstStyle/>
          <a:p>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DE94978C-0C65-4E1A-85C0-E3593551350A}" type="datetimeFigureOut">
              <a:rPr lang="es-EC" smtClean="0"/>
              <a:t>29/06/2023</a:t>
            </a:fld>
            <a:endParaRPr lang="es-EC"/>
          </a:p>
        </p:txBody>
      </p:sp>
      <p:sp>
        <p:nvSpPr>
          <p:cNvPr id="18" name="17 Marcador de número de diapositiva"/>
          <p:cNvSpPr>
            <a:spLocks noGrp="1"/>
          </p:cNvSpPr>
          <p:nvPr>
            <p:ph type="sldNum" sz="quarter" idx="11"/>
          </p:nvPr>
        </p:nvSpPr>
        <p:spPr/>
        <p:txBody>
          <a:bodyPr rtlCol="0"/>
          <a:lstStyle/>
          <a:p>
            <a:fld id="{BAB08248-E07C-41C7-85BD-399ED404350B}" type="slidenum">
              <a:rPr lang="es-EC" smtClean="0"/>
              <a:t>‹Nº›</a:t>
            </a:fld>
            <a:endParaRPr lang="es-EC"/>
          </a:p>
        </p:txBody>
      </p:sp>
      <p:sp>
        <p:nvSpPr>
          <p:cNvPr id="21" name="20 Marcador de pie de página"/>
          <p:cNvSpPr>
            <a:spLocks noGrp="1"/>
          </p:cNvSpPr>
          <p:nvPr>
            <p:ph type="ftr" sz="quarter" idx="12"/>
          </p:nvPr>
        </p:nvSpPr>
        <p:spPr/>
        <p:txBody>
          <a:bodyPr rtlCol="0"/>
          <a:lstStyle/>
          <a:p>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E94978C-0C65-4E1A-85C0-E3593551350A}" type="datetimeFigureOut">
              <a:rPr lang="es-EC" smtClean="0"/>
              <a:t>29/06/2023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BAB08248-E07C-41C7-85BD-399ED404350B}"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E94978C-0C65-4E1A-85C0-E3593551350A}" type="datetimeFigureOut">
              <a:rPr lang="es-EC" smtClean="0"/>
              <a:t>29/06/2023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BAB08248-E07C-41C7-85BD-399ED404350B}"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E94978C-0C65-4E1A-85C0-E3593551350A}" type="datetimeFigureOut">
              <a:rPr lang="es-EC" smtClean="0"/>
              <a:t>29/06/2023</a:t>
            </a:fld>
            <a:endParaRPr lang="es-EC"/>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C"/>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AB08248-E07C-41C7-85BD-399ED404350B}" type="slidenum">
              <a:rPr lang="es-EC" smtClean="0"/>
              <a:t>‹Nº›</a:t>
            </a:fld>
            <a:endParaRPr lang="es-EC"/>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548681"/>
            <a:ext cx="6694512" cy="1018273"/>
          </a:xfrm>
        </p:spPr>
        <p:txBody>
          <a:bodyPr>
            <a:noAutofit/>
          </a:bodyPr>
          <a:lstStyle/>
          <a:p>
            <a:pPr algn="ctr"/>
            <a:r>
              <a:rPr lang="es-EC" sz="4800" b="1" dirty="0" smtClean="0">
                <a:solidFill>
                  <a:schemeClr val="tx1"/>
                </a:solidFill>
                <a:latin typeface="Algerian" pitchFamily="82" charset="0"/>
              </a:rPr>
              <a:t>RENDICIÓN DE CUENTAS DEL GADPC</a:t>
            </a:r>
            <a:endParaRPr lang="es-EC" sz="4800" b="1" dirty="0">
              <a:solidFill>
                <a:schemeClr val="tx1"/>
              </a:solidFill>
              <a:latin typeface="Algerian" pitchFamily="82" charset="0"/>
            </a:endParaRPr>
          </a:p>
        </p:txBody>
      </p:sp>
      <p:sp>
        <p:nvSpPr>
          <p:cNvPr id="3" name="2 Subtítulo"/>
          <p:cNvSpPr>
            <a:spLocks noGrp="1"/>
          </p:cNvSpPr>
          <p:nvPr>
            <p:ph type="subTitle" idx="1"/>
          </p:nvPr>
        </p:nvSpPr>
        <p:spPr>
          <a:xfrm>
            <a:off x="467544" y="2115700"/>
            <a:ext cx="6656784" cy="3672408"/>
          </a:xfrm>
        </p:spPr>
        <p:txBody>
          <a:bodyPr>
            <a:noAutofit/>
          </a:bodyPr>
          <a:lstStyle/>
          <a:p>
            <a:pPr algn="just"/>
            <a:r>
              <a:rPr lang="es-EC" sz="2400" b="1" dirty="0" smtClean="0">
                <a:solidFill>
                  <a:srgbClr val="FF0000"/>
                </a:solidFill>
                <a:latin typeface="Calibri" pitchFamily="34" charset="0"/>
              </a:rPr>
              <a:t>De acuerdo al art. 266.- </a:t>
            </a:r>
            <a:r>
              <a:rPr lang="es-EC" sz="2400" dirty="0" smtClean="0">
                <a:solidFill>
                  <a:schemeClr val="tx1"/>
                </a:solidFill>
                <a:latin typeface="Calibri" pitchFamily="34" charset="0"/>
              </a:rPr>
              <a:t>Rendición de Cuentas.- Al final del ejercicio fiscal el ejecutivo del gobierno autónomo descentralizado convocará a la asamblea territorial o al organismo que en cada gobierno autónomo descentralizado se establezca como máxima instancia de participación, para informar sobre la ejecución presupuestaria anual, sobre el cumplimiento de sus metas, y sobre las prioridades de ejecución del siguiente año. </a:t>
            </a:r>
            <a:endParaRPr lang="es-EC" sz="2400" dirty="0">
              <a:solidFill>
                <a:schemeClr val="tx1"/>
              </a:solidFill>
              <a:latin typeface="Calibri" pitchFamily="34" charset="0"/>
            </a:endParaRPr>
          </a:p>
        </p:txBody>
      </p:sp>
      <p:pic>
        <p:nvPicPr>
          <p:cNvPr id="1026"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243408"/>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40316" y="6027003"/>
            <a:ext cx="4464496" cy="830997"/>
          </a:xfrm>
          <a:prstGeom prst="rect">
            <a:avLst/>
          </a:prstGeom>
          <a:noFill/>
        </p:spPr>
        <p:txBody>
          <a:bodyPr wrap="square" rtlCol="0">
            <a:spAutoFit/>
          </a:bodyPr>
          <a:lstStyle/>
          <a:p>
            <a:pPr algn="ctr"/>
            <a:r>
              <a:rPr lang="es-EC" sz="2400" b="1" dirty="0" smtClean="0"/>
              <a:t>Rolando Mendieta</a:t>
            </a:r>
          </a:p>
          <a:p>
            <a:pPr algn="ctr"/>
            <a:r>
              <a:rPr lang="es-EC" sz="2400" b="1" dirty="0" smtClean="0"/>
              <a:t>Vicepresidente del GADPC</a:t>
            </a:r>
            <a:endParaRPr lang="es-EC" sz="2400" b="1" dirty="0"/>
          </a:p>
        </p:txBody>
      </p:sp>
      <p:cxnSp>
        <p:nvCxnSpPr>
          <p:cNvPr id="7" name="6 Conector recto"/>
          <p:cNvCxnSpPr/>
          <p:nvPr/>
        </p:nvCxnSpPr>
        <p:spPr>
          <a:xfrm>
            <a:off x="40316" y="5805264"/>
            <a:ext cx="9103684"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3395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5254" y="-23788"/>
            <a:ext cx="2065657" cy="2921428"/>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419872" y="304950"/>
            <a:ext cx="3922144" cy="2554545"/>
          </a:xfrm>
          <a:prstGeom prst="rect">
            <a:avLst/>
          </a:prstGeom>
          <a:noFill/>
          <a:ln>
            <a:solidFill>
              <a:schemeClr val="accent1">
                <a:lumMod val="75000"/>
              </a:schemeClr>
            </a:solidFill>
          </a:ln>
        </p:spPr>
        <p:txBody>
          <a:bodyPr wrap="square" rtlCol="0">
            <a:spAutoFit/>
          </a:bodyPr>
          <a:lstStyle/>
          <a:p>
            <a:pPr algn="just"/>
            <a:r>
              <a:rPr lang="es-EC" sz="2000" dirty="0" smtClean="0"/>
              <a:t>Como vocal del Gad parroquial una de las competencias a sido legislar y fiscalizar los planes y proyectos que se vienen implementando dentro de la parroquia y sus comunidades con el presupuesto que llega al GADPC.</a:t>
            </a:r>
            <a:endParaRPr lang="es-EC" sz="2000" dirty="0"/>
          </a:p>
        </p:txBody>
      </p:sp>
      <p:sp>
        <p:nvSpPr>
          <p:cNvPr id="3" name="2 CuadroTexto"/>
          <p:cNvSpPr txBox="1"/>
          <p:nvPr/>
        </p:nvSpPr>
        <p:spPr>
          <a:xfrm>
            <a:off x="69921" y="3717032"/>
            <a:ext cx="5510189" cy="2554545"/>
          </a:xfrm>
          <a:prstGeom prst="rect">
            <a:avLst/>
          </a:prstGeom>
          <a:noFill/>
          <a:ln>
            <a:solidFill>
              <a:schemeClr val="tx2">
                <a:lumMod val="75000"/>
              </a:schemeClr>
            </a:solidFill>
          </a:ln>
        </p:spPr>
        <p:txBody>
          <a:bodyPr wrap="square" rtlCol="0">
            <a:spAutoFit/>
          </a:bodyPr>
          <a:lstStyle/>
          <a:p>
            <a:pPr algn="just"/>
            <a:r>
              <a:rPr lang="es-EC" sz="2000" dirty="0" smtClean="0"/>
              <a:t>Como vocal y vicepresidente del Gad parroquial he asistido a las reuniones ordinarias convocadas por el presidente de la junta también hemos coordinado con los compañeros del Gad en la entrega de diferentes proyectos de plantas frutales para diferentes familias de la parroquia y sus comunidades</a:t>
            </a:r>
            <a:endParaRPr lang="es-EC" sz="2000" dirty="0"/>
          </a:p>
        </p:txBody>
      </p:sp>
      <p:pic>
        <p:nvPicPr>
          <p:cNvPr id="2051" name="Picture 3" descr="C:\Users\LUIS SALINAS\Downloads\WhatsApp Image 2023-04-19 at 09.08.34.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1" y="18171"/>
            <a:ext cx="3240895" cy="35579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LUIS SALINAS\Downloads\WhatsApp Image 2023-04-19 at 09.08.33.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5480" y="3717032"/>
            <a:ext cx="3219547" cy="276913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5 Conector recto"/>
          <p:cNvCxnSpPr/>
          <p:nvPr/>
        </p:nvCxnSpPr>
        <p:spPr>
          <a:xfrm>
            <a:off x="2987824" y="3576153"/>
            <a:ext cx="6156176"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7343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6926"/>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39552" y="540015"/>
            <a:ext cx="6408712" cy="2554545"/>
          </a:xfrm>
          <a:prstGeom prst="rect">
            <a:avLst/>
          </a:prstGeom>
          <a:noFill/>
          <a:ln>
            <a:solidFill>
              <a:schemeClr val="bg2">
                <a:lumMod val="75000"/>
              </a:schemeClr>
            </a:solidFill>
          </a:ln>
        </p:spPr>
        <p:txBody>
          <a:bodyPr wrap="square" rtlCol="0">
            <a:spAutoFit/>
          </a:bodyPr>
          <a:lstStyle/>
          <a:p>
            <a:pPr algn="just"/>
            <a:r>
              <a:rPr lang="es-EC" sz="3200" dirty="0" smtClean="0"/>
              <a:t>Se apoyado con el tractor agrícola en diferentes sectores  de las comunidades realizando siembras de cereales, tales como: trigo, cebada y avena.</a:t>
            </a:r>
            <a:endParaRPr lang="es-EC" sz="3200" dirty="0"/>
          </a:p>
        </p:txBody>
      </p:sp>
      <p:pic>
        <p:nvPicPr>
          <p:cNvPr id="3075" name="Picture 3" descr="C:\Users\LUIS SALINAS\Downloads\WhatsApp Image 2023-04-19 at 09.16.4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284984"/>
            <a:ext cx="3923927" cy="34878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LUIS SALINAS\Downloads\WhatsApp Image 2023-04-19 at 09.16.43 (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69" y="3284984"/>
            <a:ext cx="4981401" cy="3316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905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6926"/>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335360" y="404664"/>
            <a:ext cx="6468888" cy="1569660"/>
          </a:xfrm>
          <a:prstGeom prst="rect">
            <a:avLst/>
          </a:prstGeom>
          <a:noFill/>
        </p:spPr>
        <p:txBody>
          <a:bodyPr wrap="square" rtlCol="0">
            <a:spAutoFit/>
          </a:bodyPr>
          <a:lstStyle/>
          <a:p>
            <a:pPr algn="just"/>
            <a:r>
              <a:rPr lang="es-EC" sz="2400" dirty="0" smtClean="0"/>
              <a:t>En coordinación con los compañeros vocales del Gad  se apoyo dando el seguimiento y el cumplimiento y ejecución del asfaltado de las vías de la cabecera parroquial de Cochapata</a:t>
            </a:r>
            <a:endParaRPr lang="es-EC" sz="2400" dirty="0"/>
          </a:p>
        </p:txBody>
      </p:sp>
      <p:pic>
        <p:nvPicPr>
          <p:cNvPr id="4098" name="Picture 2" descr="C:\Users\LUIS SALINAS\Downloads\WhatsApp Image 2023-04-19 at 09.30.15.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461" y="2060848"/>
            <a:ext cx="4320480" cy="234926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LUIS SALINAS\Downloads\WhatsApp Image 2023-04-19 at 09.30.15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544" y="4581127"/>
            <a:ext cx="4321397" cy="224990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LUIS SALINAS\Downloads\WhatsApp Image 2023-04-19 at 09.30.15 (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3336907"/>
            <a:ext cx="3851920" cy="3332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665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6926"/>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302118" y="188640"/>
            <a:ext cx="6502130" cy="2554545"/>
          </a:xfrm>
          <a:prstGeom prst="rect">
            <a:avLst/>
          </a:prstGeom>
          <a:noFill/>
          <a:ln>
            <a:solidFill>
              <a:schemeClr val="bg2">
                <a:lumMod val="50000"/>
              </a:schemeClr>
            </a:solidFill>
          </a:ln>
        </p:spPr>
        <p:txBody>
          <a:bodyPr wrap="square" rtlCol="0">
            <a:spAutoFit/>
          </a:bodyPr>
          <a:lstStyle/>
          <a:p>
            <a:pPr algn="just"/>
            <a:r>
              <a:rPr lang="es-EC" sz="3200" dirty="0" smtClean="0"/>
              <a:t>También  se realizo la gestión y traslado de tubería pvc de 400mm al sector de zhincata para beneficio del sector con 190mm tubos </a:t>
            </a:r>
            <a:endParaRPr lang="es-EC" sz="3200" dirty="0"/>
          </a:p>
        </p:txBody>
      </p:sp>
      <p:pic>
        <p:nvPicPr>
          <p:cNvPr id="5122" name="Picture 2" descr="C:\Users\LUIS SALINAS\Downloads\WhatsApp Image 2023-04-19 at 09.35.08.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118" y="3212977"/>
            <a:ext cx="3981850" cy="3481199"/>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LUIS SALINAS\Downloads\WhatsApp Image 2023-04-19 at 09.35.08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3212977"/>
            <a:ext cx="4427984" cy="34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64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6926"/>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584742" y="399082"/>
            <a:ext cx="6192688" cy="1384995"/>
          </a:xfrm>
          <a:prstGeom prst="rect">
            <a:avLst/>
          </a:prstGeom>
          <a:noFill/>
          <a:ln>
            <a:solidFill>
              <a:schemeClr val="accent5">
                <a:lumMod val="60000"/>
                <a:lumOff val="40000"/>
              </a:schemeClr>
            </a:solidFill>
          </a:ln>
        </p:spPr>
        <p:txBody>
          <a:bodyPr wrap="square" rtlCol="0">
            <a:spAutoFit/>
          </a:bodyPr>
          <a:lstStyle/>
          <a:p>
            <a:pPr algn="just"/>
            <a:r>
              <a:rPr lang="es-EC" sz="2800" dirty="0" smtClean="0"/>
              <a:t>Se realizo la gestión y entrega de la primera etapa del cerramiento de la ¨Unidad Educativa Víctor León Vivar¨</a:t>
            </a:r>
            <a:endParaRPr lang="es-EC" sz="2800" dirty="0"/>
          </a:p>
        </p:txBody>
      </p:sp>
      <p:pic>
        <p:nvPicPr>
          <p:cNvPr id="6146" name="Picture 2" descr="C:\Users\LUIS SALINAS\Downloads\WhatsApp Image 2023-04-19 at 09.39.48.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98175"/>
            <a:ext cx="4656446" cy="26192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147" name="Picture 3" descr="C:\Users\LUIS SALINAS\Downloads\WhatsApp Image 2023-04-19 at 09.41.27.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5958" y="4077072"/>
            <a:ext cx="4278373" cy="2448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230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6926"/>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83568" y="762561"/>
            <a:ext cx="6120680" cy="2862322"/>
          </a:xfrm>
          <a:prstGeom prst="rect">
            <a:avLst/>
          </a:prstGeom>
          <a:noFill/>
          <a:ln>
            <a:solidFill>
              <a:schemeClr val="accent2">
                <a:lumMod val="50000"/>
              </a:schemeClr>
            </a:solidFill>
          </a:ln>
        </p:spPr>
        <p:txBody>
          <a:bodyPr wrap="square" rtlCol="0">
            <a:spAutoFit/>
          </a:bodyPr>
          <a:lstStyle/>
          <a:p>
            <a:pPr algn="just"/>
            <a:r>
              <a:rPr lang="es-EC" sz="2000" dirty="0" smtClean="0"/>
              <a:t>El día 3 de marzo del 2022 quedo encargado de la presidencia 15 días, donde se realizaron diferentes actividades, día de la mujer también se coordino con el compañero vocal Miguel Chuni una gestión en el Gad Municipal para contrarrestar una vivienda en el la comunidad de Ulucata nos apoyaron con tubería y una maquina para desviar el cause del agua que se encontraba inundando la vivienda.</a:t>
            </a:r>
          </a:p>
        </p:txBody>
      </p:sp>
      <p:pic>
        <p:nvPicPr>
          <p:cNvPr id="7170" name="Picture 2" descr="C:\Users\LUIS SALINAS\Downloads\WhatsApp Image 2023-04-19 at 09.42.55.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4079113"/>
            <a:ext cx="3744416" cy="280734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LUIS SALINAS\Downloads\WhatsApp Image 2023-04-19 at 09.46.44.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3969060"/>
            <a:ext cx="3851920" cy="2888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940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171400"/>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539552" y="548680"/>
            <a:ext cx="6696744" cy="6124754"/>
          </a:xfrm>
          <a:prstGeom prst="rect">
            <a:avLst/>
          </a:prstGeom>
          <a:noFill/>
          <a:ln>
            <a:solidFill>
              <a:srgbClr val="7030A0"/>
            </a:solidFill>
          </a:ln>
        </p:spPr>
        <p:txBody>
          <a:bodyPr wrap="square" rtlCol="0">
            <a:spAutoFit/>
          </a:bodyPr>
          <a:lstStyle/>
          <a:p>
            <a:pPr algn="just"/>
            <a:r>
              <a:rPr lang="es-EC" sz="2800" dirty="0" smtClean="0"/>
              <a:t>Se realizo la gestión en el Gad Municipal ya que por las constantes lluvias se estaba poniendo en riesgo diferentes canales de riesgo y vías y es así que se apoyo con 5 tubos de 400mm y 2 de 300mm para el canal de riego alusario y 2 tubos de 200mm a las lajas y 2 tubos 400mm para el sector de guarango y 2 tubos de 400mm y 1 tubo de 600mm a la comunidad de rodeo, 1 tubo de 400 a Jerusalén y 2 tubos de 400 a tambo viejo</a:t>
            </a:r>
          </a:p>
          <a:p>
            <a:pPr algn="just"/>
            <a:endParaRPr lang="es-EC" sz="2800" dirty="0"/>
          </a:p>
        </p:txBody>
      </p:sp>
    </p:spTree>
    <p:extLst>
      <p:ext uri="{BB962C8B-B14F-4D97-AF65-F5344CB8AC3E}">
        <p14:creationId xmlns:p14="http://schemas.microsoft.com/office/powerpoint/2010/main" val="4203495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LUIS SALINAS\Downloads\WhatsApp Image 2023-04-19 at 09.50.45.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
            <a:ext cx="4330261" cy="3406033"/>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LUIS SALINAS\Downloads\WhatsApp Image 2023-04-19 at 09.50.45 (1).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744"/>
            <a:ext cx="4321298" cy="340677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LUIS SALINAS\Downloads\WhatsApp Image 2023-04-19 at 09.50.45 (2).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517" y="3551505"/>
            <a:ext cx="4324256" cy="3283527"/>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LUIS SALINAS\Downloads\WhatsApp Image 2023-04-19 at 09.50.46.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8859" y="3551505"/>
            <a:ext cx="4295611" cy="3284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85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UIS SALINAS\Downloads\ESCUDO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3" y="1268760"/>
            <a:ext cx="2560109" cy="362072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11560" y="762712"/>
            <a:ext cx="4608512" cy="1569660"/>
          </a:xfrm>
          <a:prstGeom prst="rect">
            <a:avLst/>
          </a:prstGeom>
          <a:noFill/>
          <a:ln>
            <a:solidFill>
              <a:schemeClr val="tx2">
                <a:lumMod val="40000"/>
                <a:lumOff val="60000"/>
              </a:schemeClr>
            </a:solidFill>
          </a:ln>
        </p:spPr>
        <p:txBody>
          <a:bodyPr wrap="square" rtlCol="0">
            <a:spAutoFit/>
          </a:bodyPr>
          <a:lstStyle/>
          <a:p>
            <a:pPr algn="just"/>
            <a:r>
              <a:rPr lang="es-EC" sz="2400" dirty="0" smtClean="0"/>
              <a:t>Como vocal seguí trabajando en la fiscalización de las diferentes obras de la parroquia</a:t>
            </a:r>
            <a:endParaRPr lang="es-EC" sz="2400" dirty="0"/>
          </a:p>
        </p:txBody>
      </p:sp>
      <p:sp>
        <p:nvSpPr>
          <p:cNvPr id="4" name="3 CuadroTexto"/>
          <p:cNvSpPr txBox="1"/>
          <p:nvPr/>
        </p:nvSpPr>
        <p:spPr>
          <a:xfrm>
            <a:off x="611560" y="2757741"/>
            <a:ext cx="4932548" cy="1569660"/>
          </a:xfrm>
          <a:prstGeom prst="rect">
            <a:avLst/>
          </a:prstGeom>
          <a:noFill/>
          <a:ln>
            <a:solidFill>
              <a:srgbClr val="7030A0"/>
            </a:solidFill>
          </a:ln>
        </p:spPr>
        <p:txBody>
          <a:bodyPr wrap="square" rtlCol="0">
            <a:spAutoFit/>
          </a:bodyPr>
          <a:lstStyle/>
          <a:p>
            <a:pPr algn="just"/>
            <a:r>
              <a:rPr lang="es-EC" sz="2400" dirty="0" smtClean="0"/>
              <a:t>Se participo en la gestión y coordinación para el mantenimiento vial de algunas vías de la parroquia</a:t>
            </a:r>
            <a:endParaRPr lang="es-EC" sz="2400" dirty="0"/>
          </a:p>
        </p:txBody>
      </p:sp>
      <p:sp>
        <p:nvSpPr>
          <p:cNvPr id="5" name="4 CuadroTexto"/>
          <p:cNvSpPr txBox="1"/>
          <p:nvPr/>
        </p:nvSpPr>
        <p:spPr>
          <a:xfrm>
            <a:off x="611560" y="4725144"/>
            <a:ext cx="5256584" cy="1569660"/>
          </a:xfrm>
          <a:prstGeom prst="rect">
            <a:avLst/>
          </a:prstGeom>
          <a:noFill/>
          <a:ln>
            <a:solidFill>
              <a:schemeClr val="accent3">
                <a:lumMod val="50000"/>
              </a:schemeClr>
            </a:solidFill>
          </a:ln>
        </p:spPr>
        <p:txBody>
          <a:bodyPr wrap="square" rtlCol="0">
            <a:spAutoFit/>
          </a:bodyPr>
          <a:lstStyle/>
          <a:p>
            <a:pPr algn="just"/>
            <a:r>
              <a:rPr lang="es-EC" sz="2400" dirty="0" smtClean="0"/>
              <a:t>El estado designa como administrador de algunos convenios firmados con la prefecturas del Azuay.</a:t>
            </a:r>
            <a:endParaRPr lang="es-EC" sz="2400" dirty="0"/>
          </a:p>
        </p:txBody>
      </p:sp>
    </p:spTree>
    <p:extLst>
      <p:ext uri="{BB962C8B-B14F-4D97-AF65-F5344CB8AC3E}">
        <p14:creationId xmlns:p14="http://schemas.microsoft.com/office/powerpoint/2010/main" val="2411302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110</TotalTime>
  <Words>470</Words>
  <Application>Microsoft Office PowerPoint</Application>
  <PresentationFormat>Presentación en pantalla (4:3)</PresentationFormat>
  <Paragraphs>15</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Mirador</vt:lpstr>
      <vt:lpstr>RENDICIÓN DE CUENTAS DEL GADPC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Luffi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BELKYZ GUALAN</dc:creator>
  <cp:lastModifiedBy>BELKYZ GUALAN</cp:lastModifiedBy>
  <cp:revision>10</cp:revision>
  <dcterms:created xsi:type="dcterms:W3CDTF">2023-04-19T13:25:48Z</dcterms:created>
  <dcterms:modified xsi:type="dcterms:W3CDTF">2023-06-29T18:46:53Z</dcterms:modified>
</cp:coreProperties>
</file>