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4" r:id="rId1"/>
  </p:sldMasterIdLst>
  <p:sldIdLst>
    <p:sldId id="256" r:id="rId2"/>
    <p:sldId id="258" r:id="rId3"/>
    <p:sldId id="259" r:id="rId4"/>
    <p:sldId id="260" r:id="rId5"/>
    <p:sldId id="261" r:id="rId6"/>
    <p:sldId id="262" r:id="rId7"/>
    <p:sldId id="263" r:id="rId8"/>
    <p:sldId id="264" r:id="rId9"/>
    <p:sldId id="265" r:id="rId10"/>
    <p:sldId id="270" r:id="rId11"/>
    <p:sldId id="266" r:id="rId12"/>
    <p:sldId id="267"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48000B8-35A1-405B-AA2C-D10469C6E252}" type="datetimeFigureOut">
              <a:rPr lang="es-EC" smtClean="0"/>
              <a:t>2/6/2026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0AE14EA-F48B-4B88-8F50-60DE7F87C02B}" type="slidenum">
              <a:rPr lang="es-EC" smtClean="0"/>
              <a:t>‹Nº›</a:t>
            </a:fld>
            <a:endParaRPr lang="es-EC"/>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186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48000B8-35A1-405B-AA2C-D10469C6E252}" type="datetimeFigureOut">
              <a:rPr lang="es-EC" smtClean="0"/>
              <a:t>2/6/2026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3226858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48000B8-35A1-405B-AA2C-D10469C6E252}" type="datetimeFigureOut">
              <a:rPr lang="es-EC" smtClean="0"/>
              <a:t>2/6/2026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0AE14EA-F48B-4B88-8F50-60DE7F87C02B}" type="slidenum">
              <a:rPr lang="es-EC" smtClean="0"/>
              <a:t>‹Nº›</a:t>
            </a:fld>
            <a:endParaRPr lang="es-EC"/>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32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48000B8-35A1-405B-AA2C-D10469C6E252}" type="datetimeFigureOut">
              <a:rPr lang="es-EC" smtClean="0"/>
              <a:t>2/6/2026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293057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48000B8-35A1-405B-AA2C-D10469C6E252}" type="datetimeFigureOut">
              <a:rPr lang="es-EC" smtClean="0"/>
              <a:t>2/6/2026</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2071507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48000B8-35A1-405B-AA2C-D10469C6E252}" type="datetimeFigureOut">
              <a:rPr lang="es-EC" smtClean="0"/>
              <a:t>2/6/2026</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311484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48000B8-35A1-405B-AA2C-D10469C6E252}" type="datetimeFigureOut">
              <a:rPr lang="es-EC" smtClean="0"/>
              <a:t>2/6/2026</a:t>
            </a:fld>
            <a:endParaRPr lang="es-EC"/>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C"/>
          </a:p>
        </p:txBody>
      </p:sp>
      <p:sp>
        <p:nvSpPr>
          <p:cNvPr id="9" name="Slide Number Placeholder 8"/>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3581599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48000B8-35A1-405B-AA2C-D10469C6E252}" type="datetimeFigureOut">
              <a:rPr lang="es-EC" smtClean="0"/>
              <a:t>2/6/2026</a:t>
            </a:fld>
            <a:endParaRPr lang="es-EC"/>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C"/>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0AE14EA-F48B-4B88-8F50-60DE7F87C02B}" type="slidenum">
              <a:rPr lang="es-EC" smtClean="0"/>
              <a:t>‹Nº›</a:t>
            </a:fld>
            <a:endParaRPr lang="es-EC"/>
          </a:p>
        </p:txBody>
      </p:sp>
    </p:spTree>
    <p:extLst>
      <p:ext uri="{BB962C8B-B14F-4D97-AF65-F5344CB8AC3E}">
        <p14:creationId xmlns:p14="http://schemas.microsoft.com/office/powerpoint/2010/main" val="2209126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48000B8-35A1-405B-AA2C-D10469C6E252}" type="datetimeFigureOut">
              <a:rPr lang="es-EC" smtClean="0"/>
              <a:t>2/6/2026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1054406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48000B8-35A1-405B-AA2C-D10469C6E252}" type="datetimeFigureOut">
              <a:rPr lang="es-EC" smtClean="0"/>
              <a:t>2/6/2026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1257216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48000B8-35A1-405B-AA2C-D10469C6E252}" type="datetimeFigureOut">
              <a:rPr lang="es-EC" smtClean="0"/>
              <a:t>2/6/2026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0AE14EA-F48B-4B88-8F50-60DE7F87C02B}" type="slidenum">
              <a:rPr lang="es-EC" smtClean="0"/>
              <a:t>‹Nº›</a:t>
            </a:fld>
            <a:endParaRPr lang="es-EC"/>
          </a:p>
        </p:txBody>
      </p:sp>
    </p:spTree>
    <p:extLst>
      <p:ext uri="{BB962C8B-B14F-4D97-AF65-F5344CB8AC3E}">
        <p14:creationId xmlns:p14="http://schemas.microsoft.com/office/powerpoint/2010/main" val="2470200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48000B8-35A1-405B-AA2C-D10469C6E252}" type="datetimeFigureOut">
              <a:rPr lang="es-EC" smtClean="0"/>
              <a:t>2/6/2026</a:t>
            </a:fld>
            <a:endParaRPr lang="es-EC"/>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C"/>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0AE14EA-F48B-4B88-8F50-60DE7F87C02B}" type="slidenum">
              <a:rPr lang="es-EC" smtClean="0"/>
              <a:t>‹Nº›</a:t>
            </a:fld>
            <a:endParaRPr lang="es-EC"/>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0687476"/>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4.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47EE41-1698-43D3-9AB3-0DB45E99AAC4}"/>
              </a:ext>
            </a:extLst>
          </p:cNvPr>
          <p:cNvSpPr>
            <a:spLocks noGrp="1"/>
          </p:cNvSpPr>
          <p:nvPr>
            <p:ph type="ctrTitle"/>
          </p:nvPr>
        </p:nvSpPr>
        <p:spPr>
          <a:xfrm>
            <a:off x="3578086" y="2729349"/>
            <a:ext cx="6209629" cy="699651"/>
          </a:xfrm>
        </p:spPr>
        <p:txBody>
          <a:bodyPr>
            <a:normAutofit/>
          </a:bodyPr>
          <a:lstStyle/>
          <a:p>
            <a:pPr algn="ctr"/>
            <a:r>
              <a:rPr lang="es-ES" sz="3200" spc="0" dirty="0">
                <a:ln w="0"/>
                <a:solidFill>
                  <a:schemeClr val="tx1"/>
                </a:solidFill>
                <a:effectLst>
                  <a:outerShdw blurRad="38100" dist="19050" dir="2700000" algn="tl" rotWithShape="0">
                    <a:schemeClr val="dk1">
                      <a:alpha val="40000"/>
                    </a:schemeClr>
                  </a:outerShdw>
                </a:effectLst>
                <a:latin typeface="Algerian" panose="04020705040A02060702" pitchFamily="82" charset="0"/>
              </a:rPr>
              <a:t>Rendición DE CUENTAS 2025</a:t>
            </a:r>
            <a:endParaRPr lang="es-EC" sz="6000" spc="0" dirty="0">
              <a:ln w="0"/>
              <a:solidFill>
                <a:schemeClr val="tx1"/>
              </a:solidFill>
              <a:effectLst>
                <a:outerShdw blurRad="38100" dist="19050" dir="2700000" algn="tl" rotWithShape="0">
                  <a:schemeClr val="dk1">
                    <a:alpha val="40000"/>
                  </a:schemeClr>
                </a:outerShdw>
              </a:effectLst>
              <a:latin typeface="Algerian" panose="04020705040A02060702" pitchFamily="82" charset="0"/>
            </a:endParaRPr>
          </a:p>
        </p:txBody>
      </p:sp>
      <p:sp>
        <p:nvSpPr>
          <p:cNvPr id="3" name="Subtítulo 2">
            <a:extLst>
              <a:ext uri="{FF2B5EF4-FFF2-40B4-BE49-F238E27FC236}">
                <a16:creationId xmlns:a16="http://schemas.microsoft.com/office/drawing/2014/main" id="{C453EABD-0655-4824-9C9B-2DE3C4798F0F}"/>
              </a:ext>
            </a:extLst>
          </p:cNvPr>
          <p:cNvSpPr>
            <a:spLocks noGrp="1"/>
          </p:cNvSpPr>
          <p:nvPr>
            <p:ph type="subTitle" idx="1"/>
          </p:nvPr>
        </p:nvSpPr>
        <p:spPr>
          <a:xfrm>
            <a:off x="1612478" y="4733150"/>
            <a:ext cx="9262533" cy="1277335"/>
          </a:xfrm>
        </p:spPr>
        <p:style>
          <a:lnRef idx="2">
            <a:schemeClr val="dk1"/>
          </a:lnRef>
          <a:fillRef idx="1">
            <a:schemeClr val="lt1"/>
          </a:fillRef>
          <a:effectRef idx="0">
            <a:schemeClr val="dk1"/>
          </a:effectRef>
          <a:fontRef idx="minor">
            <a:schemeClr val="dk1"/>
          </a:fontRef>
        </p:style>
        <p:txBody>
          <a:bodyPr>
            <a:noAutofit/>
          </a:bodyPr>
          <a:lstStyle/>
          <a:p>
            <a:pPr algn="ctr"/>
            <a:r>
              <a:rPr lang="es-ES" sz="3200" b="1" dirty="0">
                <a:latin typeface="Arial Black" panose="020B0A04020102020204" pitchFamily="34" charset="0"/>
              </a:rPr>
              <a:t> CARLA CRISTINA PATIÑO CHUNI </a:t>
            </a:r>
          </a:p>
          <a:p>
            <a:pPr algn="ctr"/>
            <a:r>
              <a:rPr lang="es-ES" sz="3200" b="1" dirty="0">
                <a:latin typeface="Arial Black" panose="020B0A04020102020204" pitchFamily="34" charset="0"/>
              </a:rPr>
              <a:t>TERCER VOCAL</a:t>
            </a:r>
          </a:p>
          <a:p>
            <a:r>
              <a:rPr lang="es-ES" sz="3200" b="1" dirty="0"/>
              <a:t> </a:t>
            </a:r>
            <a:endParaRPr lang="es-EC" sz="3200" b="1" dirty="0"/>
          </a:p>
        </p:txBody>
      </p:sp>
      <p:sp>
        <p:nvSpPr>
          <p:cNvPr id="4" name="Freeform 9">
            <a:extLst>
              <a:ext uri="{FF2B5EF4-FFF2-40B4-BE49-F238E27FC236}">
                <a16:creationId xmlns:a16="http://schemas.microsoft.com/office/drawing/2014/main" id="{A2B456F8-98D7-5263-68A1-1F1DFB6EF0D6}"/>
              </a:ext>
            </a:extLst>
          </p:cNvPr>
          <p:cNvSpPr/>
          <p:nvPr/>
        </p:nvSpPr>
        <p:spPr>
          <a:xfrm>
            <a:off x="10896492" y="182752"/>
            <a:ext cx="1055960" cy="1028636"/>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sp>
        <p:nvSpPr>
          <p:cNvPr id="5" name="CuadroTexto 4">
            <a:extLst>
              <a:ext uri="{FF2B5EF4-FFF2-40B4-BE49-F238E27FC236}">
                <a16:creationId xmlns:a16="http://schemas.microsoft.com/office/drawing/2014/main" id="{5C7FC78A-2CAA-27F6-B674-D0804D3AE46E}"/>
              </a:ext>
            </a:extLst>
          </p:cNvPr>
          <p:cNvSpPr txBox="1"/>
          <p:nvPr/>
        </p:nvSpPr>
        <p:spPr>
          <a:xfrm>
            <a:off x="976005" y="334608"/>
            <a:ext cx="10535478" cy="2123658"/>
          </a:xfrm>
          <a:prstGeom prst="rect">
            <a:avLst/>
          </a:prstGeom>
          <a:noFill/>
        </p:spPr>
        <p:txBody>
          <a:bodyPr wrap="square" rtlCol="0">
            <a:spAutoFit/>
          </a:bodyPr>
          <a:lstStyle/>
          <a:p>
            <a:pPr algn="ctr"/>
            <a:r>
              <a:rPr lang="es-MX" sz="4400" dirty="0">
                <a:latin typeface="Algerian" panose="04020705040A02060702" pitchFamily="82" charset="0"/>
              </a:rPr>
              <a:t>GOBIERNO AUTONOMO DESCENTRALIZADO PARROQUIAL COCHAPATA</a:t>
            </a:r>
            <a:endParaRPr lang="es-EC" sz="4400" dirty="0">
              <a:latin typeface="Algerian" panose="04020705040A02060702" pitchFamily="82" charset="0"/>
            </a:endParaRPr>
          </a:p>
        </p:txBody>
      </p:sp>
      <p:sp>
        <p:nvSpPr>
          <p:cNvPr id="8" name="Freeform 9">
            <a:extLst>
              <a:ext uri="{FF2B5EF4-FFF2-40B4-BE49-F238E27FC236}">
                <a16:creationId xmlns:a16="http://schemas.microsoft.com/office/drawing/2014/main" id="{2121AA79-56D0-01F8-A017-980514F43FC4}"/>
              </a:ext>
            </a:extLst>
          </p:cNvPr>
          <p:cNvSpPr/>
          <p:nvPr/>
        </p:nvSpPr>
        <p:spPr>
          <a:xfrm>
            <a:off x="386283" y="182752"/>
            <a:ext cx="1055960" cy="1028636"/>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spTree>
    <p:extLst>
      <p:ext uri="{BB962C8B-B14F-4D97-AF65-F5344CB8AC3E}">
        <p14:creationId xmlns:p14="http://schemas.microsoft.com/office/powerpoint/2010/main" val="110594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A2DEC-E2AD-47C1-AA94-D318F84B3E3F}"/>
              </a:ext>
            </a:extLst>
          </p:cNvPr>
          <p:cNvSpPr>
            <a:spLocks noGrp="1"/>
          </p:cNvSpPr>
          <p:nvPr>
            <p:ph type="title"/>
          </p:nvPr>
        </p:nvSpPr>
        <p:spPr>
          <a:xfrm>
            <a:off x="1388532" y="365125"/>
            <a:ext cx="9965267" cy="1325563"/>
          </a:xfrm>
        </p:spPr>
        <p:txBody>
          <a:bodyPr/>
          <a:lstStyle/>
          <a:p>
            <a:r>
              <a:rPr lang="es-ES" dirty="0">
                <a:latin typeface="Bernard MT Condensed" panose="02050806060905020404" pitchFamily="18" charset="0"/>
              </a:rPr>
              <a:t>      ENERO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B8AD173F-868F-445D-901B-00E4EF9149BC}"/>
              </a:ext>
            </a:extLst>
          </p:cNvPr>
          <p:cNvSpPr>
            <a:spLocks noGrp="1"/>
          </p:cNvSpPr>
          <p:nvPr>
            <p:ph sz="half" idx="1"/>
          </p:nvPr>
        </p:nvSpPr>
        <p:spPr>
          <a:xfrm>
            <a:off x="838200" y="1825625"/>
            <a:ext cx="4775200" cy="4351338"/>
          </a:xfrm>
        </p:spPr>
        <p:txBody>
          <a:bodyPr>
            <a:normAutofit/>
          </a:bodyPr>
          <a:lstStyle/>
          <a:p>
            <a:pPr algn="just"/>
            <a:r>
              <a:rPr lang="es-ES" dirty="0"/>
              <a:t>Se participa en taller sobre liderazgo brindado por la cooperativa Jardín Azuayo.</a:t>
            </a:r>
          </a:p>
          <a:p>
            <a:pPr algn="just"/>
            <a:r>
              <a:rPr lang="es-EC" dirty="0"/>
              <a:t>Se colaboró en la minga de limpieza de la mina de lastre.</a:t>
            </a:r>
          </a:p>
          <a:p>
            <a:pPr algn="just"/>
            <a:r>
              <a:rPr lang="es-EC" dirty="0"/>
              <a:t>Se participó en la reunión de socialización de los trabajos de priorización a ejecutarse por parte del municipio de Nabón.</a:t>
            </a:r>
          </a:p>
          <a:p>
            <a:pPr algn="just"/>
            <a:r>
              <a:rPr lang="es-EC" dirty="0"/>
              <a:t>Se riega las plantas en el vivero parroquial.</a:t>
            </a:r>
          </a:p>
          <a:p>
            <a:pPr algn="just"/>
            <a:r>
              <a:rPr lang="es-EC" dirty="0"/>
              <a:t>Se da seguimiento al apoyo pedagógico del proyecto Caravanas por la vida.</a:t>
            </a:r>
          </a:p>
        </p:txBody>
      </p:sp>
      <p:sp>
        <p:nvSpPr>
          <p:cNvPr id="7" name="Freeform 9">
            <a:extLst>
              <a:ext uri="{FF2B5EF4-FFF2-40B4-BE49-F238E27FC236}">
                <a16:creationId xmlns:a16="http://schemas.microsoft.com/office/drawing/2014/main" id="{3D767A61-EDAB-4826-B503-360C2FAC5846}"/>
              </a:ext>
            </a:extLst>
          </p:cNvPr>
          <p:cNvSpPr/>
          <p:nvPr/>
        </p:nvSpPr>
        <p:spPr>
          <a:xfrm>
            <a:off x="9388723" y="-104350"/>
            <a:ext cx="2453651" cy="2264512"/>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0" name="Imagen 9">
            <a:extLst>
              <a:ext uri="{FF2B5EF4-FFF2-40B4-BE49-F238E27FC236}">
                <a16:creationId xmlns:a16="http://schemas.microsoft.com/office/drawing/2014/main" id="{9AE7632B-3B31-4C55-B2E8-D3207832F7C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84" y="1938655"/>
            <a:ext cx="2444526" cy="1692050"/>
          </a:xfrm>
          <a:prstGeom prst="rect">
            <a:avLst/>
          </a:prstGeom>
          <a:noFill/>
          <a:ln>
            <a:noFill/>
          </a:ln>
        </p:spPr>
      </p:pic>
      <p:pic>
        <p:nvPicPr>
          <p:cNvPr id="15" name="Imagen 14">
            <a:extLst>
              <a:ext uri="{FF2B5EF4-FFF2-40B4-BE49-F238E27FC236}">
                <a16:creationId xmlns:a16="http://schemas.microsoft.com/office/drawing/2014/main" id="{FD5FB7D7-021F-4053-B4F1-0FE4A4BE410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1444" y="2032205"/>
            <a:ext cx="1936115" cy="1598500"/>
          </a:xfrm>
          <a:prstGeom prst="rect">
            <a:avLst/>
          </a:prstGeom>
          <a:noFill/>
          <a:ln>
            <a:noFill/>
          </a:ln>
        </p:spPr>
      </p:pic>
      <p:pic>
        <p:nvPicPr>
          <p:cNvPr id="16" name="Marcador de contenido 15">
            <a:extLst>
              <a:ext uri="{FF2B5EF4-FFF2-40B4-BE49-F238E27FC236}">
                <a16:creationId xmlns:a16="http://schemas.microsoft.com/office/drawing/2014/main" id="{C1766833-2CF7-4118-B519-9A48CAE26B9B}"/>
              </a:ext>
            </a:extLst>
          </p:cNvPr>
          <p:cNvPicPr>
            <a:picLocks noGrp="1"/>
          </p:cNvPicPr>
          <p:nvPr>
            <p:ph sz="half" idx="2"/>
          </p:nvPr>
        </p:nvPicPr>
        <p:blipFill>
          <a:blip r:embed="rId5" cstate="print">
            <a:extLst>
              <a:ext uri="{28A0092B-C50C-407E-A947-70E740481C1C}">
                <a14:useLocalDpi xmlns:a14="http://schemas.microsoft.com/office/drawing/2010/main" val="0"/>
              </a:ext>
            </a:extLst>
          </a:blip>
          <a:srcRect r="22324"/>
          <a:stretch>
            <a:fillRect/>
          </a:stretch>
        </p:blipFill>
        <p:spPr bwMode="auto">
          <a:xfrm>
            <a:off x="5868184" y="3724744"/>
            <a:ext cx="2444526" cy="2040775"/>
          </a:xfrm>
          <a:prstGeom prst="rect">
            <a:avLst/>
          </a:prstGeom>
          <a:noFill/>
          <a:ln>
            <a:noFill/>
          </a:ln>
        </p:spPr>
      </p:pic>
      <p:pic>
        <p:nvPicPr>
          <p:cNvPr id="17" name="Imagen 16">
            <a:extLst>
              <a:ext uri="{FF2B5EF4-FFF2-40B4-BE49-F238E27FC236}">
                <a16:creationId xmlns:a16="http://schemas.microsoft.com/office/drawing/2014/main" id="{DB882CAC-14A7-47E6-89B9-9C48B0574B5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21444" y="3724744"/>
            <a:ext cx="1790065" cy="2040775"/>
          </a:xfrm>
          <a:prstGeom prst="rect">
            <a:avLst/>
          </a:prstGeom>
          <a:noFill/>
          <a:ln>
            <a:noFill/>
          </a:ln>
        </p:spPr>
      </p:pic>
      <p:pic>
        <p:nvPicPr>
          <p:cNvPr id="18" name="Imagen 17">
            <a:extLst>
              <a:ext uri="{FF2B5EF4-FFF2-40B4-BE49-F238E27FC236}">
                <a16:creationId xmlns:a16="http://schemas.microsoft.com/office/drawing/2014/main" id="{1C11411E-5EFF-4FB7-8946-7D2559B47AC6}"/>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66293" y="3065294"/>
            <a:ext cx="1661160" cy="2538860"/>
          </a:xfrm>
          <a:prstGeom prst="rect">
            <a:avLst/>
          </a:prstGeom>
          <a:noFill/>
          <a:ln>
            <a:noFill/>
          </a:ln>
        </p:spPr>
      </p:pic>
    </p:spTree>
    <p:extLst>
      <p:ext uri="{BB962C8B-B14F-4D97-AF65-F5344CB8AC3E}">
        <p14:creationId xmlns:p14="http://schemas.microsoft.com/office/powerpoint/2010/main" val="349721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1D81B5-1E14-4329-A1D5-9CAD80940C7B}"/>
              </a:ext>
            </a:extLst>
          </p:cNvPr>
          <p:cNvSpPr>
            <a:spLocks noGrp="1"/>
          </p:cNvSpPr>
          <p:nvPr>
            <p:ph type="title"/>
          </p:nvPr>
        </p:nvSpPr>
        <p:spPr/>
        <p:txBody>
          <a:bodyPr/>
          <a:lstStyle/>
          <a:p>
            <a:r>
              <a:rPr lang="es-ES" dirty="0">
                <a:latin typeface="Bernard MT Condensed" panose="02050806060905020404" pitchFamily="18" charset="0"/>
              </a:rPr>
              <a:t>            FEBRERO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C7E94E8F-19A2-48E4-82F2-6CE63446FF55}"/>
              </a:ext>
            </a:extLst>
          </p:cNvPr>
          <p:cNvSpPr>
            <a:spLocks noGrp="1"/>
          </p:cNvSpPr>
          <p:nvPr>
            <p:ph sz="half" idx="1"/>
          </p:nvPr>
        </p:nvSpPr>
        <p:spPr>
          <a:xfrm>
            <a:off x="922421" y="1845734"/>
            <a:ext cx="5112617" cy="4023360"/>
          </a:xfrm>
        </p:spPr>
        <p:txBody>
          <a:bodyPr>
            <a:normAutofit fontScale="92500"/>
          </a:bodyPr>
          <a:lstStyle/>
          <a:p>
            <a:pPr algn="just"/>
            <a:r>
              <a:rPr lang="es-ES" dirty="0"/>
              <a:t>Se participa de la socialización por parte de los Bomberos del cantón Nabón sobre la propuesta de conformar brigadas comunitarias en la parroquia.</a:t>
            </a:r>
          </a:p>
          <a:p>
            <a:pPr algn="just"/>
            <a:r>
              <a:rPr lang="es-ES" dirty="0"/>
              <a:t>Se colabora en la minga de limpieza de maleza en el cementerio parroquial Santo Domingo de Guzmán.</a:t>
            </a:r>
          </a:p>
          <a:p>
            <a:pPr algn="just"/>
            <a:r>
              <a:rPr lang="es-ES" dirty="0"/>
              <a:t>Se acompaña a la fundación “SOLO PANAS” a la entrega de una ayuda humanitaria a las comunidades de </a:t>
            </a:r>
            <a:r>
              <a:rPr lang="es-ES" dirty="0" err="1"/>
              <a:t>Bayan</a:t>
            </a:r>
            <a:r>
              <a:rPr lang="es-ES" dirty="0"/>
              <a:t> y Belén.</a:t>
            </a:r>
          </a:p>
          <a:p>
            <a:pPr algn="just"/>
            <a:r>
              <a:rPr lang="es-ES" dirty="0"/>
              <a:t>Se ayuda en la entrega de </a:t>
            </a:r>
            <a:r>
              <a:rPr lang="es-ES" dirty="0" err="1"/>
              <a:t>biol</a:t>
            </a:r>
            <a:r>
              <a:rPr lang="es-ES" dirty="0"/>
              <a:t> a los productores del proyecto de aguacates (AGROAZUAY) en las comunidades de </a:t>
            </a:r>
            <a:r>
              <a:rPr lang="es-ES" dirty="0" err="1"/>
              <a:t>Buravalle</a:t>
            </a:r>
            <a:r>
              <a:rPr lang="es-ES" dirty="0"/>
              <a:t>, </a:t>
            </a:r>
            <a:r>
              <a:rPr lang="es-ES" dirty="0" err="1"/>
              <a:t>Ulucata</a:t>
            </a:r>
            <a:r>
              <a:rPr lang="es-ES" dirty="0"/>
              <a:t>, Ñamarin, Cochapata, Las Lajas y </a:t>
            </a:r>
            <a:r>
              <a:rPr lang="es-ES" dirty="0" err="1"/>
              <a:t>Tamboviejo</a:t>
            </a:r>
            <a:r>
              <a:rPr lang="es-ES" dirty="0"/>
              <a:t>.</a:t>
            </a:r>
            <a:endParaRPr lang="es-EC" dirty="0"/>
          </a:p>
        </p:txBody>
      </p:sp>
      <p:sp>
        <p:nvSpPr>
          <p:cNvPr id="13" name="Freeform 9">
            <a:extLst>
              <a:ext uri="{FF2B5EF4-FFF2-40B4-BE49-F238E27FC236}">
                <a16:creationId xmlns:a16="http://schemas.microsoft.com/office/drawing/2014/main" id="{DEC955C1-B4D4-4E94-9869-70178772B168}"/>
              </a:ext>
            </a:extLst>
          </p:cNvPr>
          <p:cNvSpPr/>
          <p:nvPr/>
        </p:nvSpPr>
        <p:spPr>
          <a:xfrm>
            <a:off x="8968328" y="-60561"/>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4" name="Marcador de contenido 13">
            <a:extLst>
              <a:ext uri="{FF2B5EF4-FFF2-40B4-BE49-F238E27FC236}">
                <a16:creationId xmlns:a16="http://schemas.microsoft.com/office/drawing/2014/main" id="{B927F835-AF57-4544-A110-ADF203DD8F6E}"/>
              </a:ext>
            </a:extLst>
          </p:cNvPr>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227204" y="1845735"/>
            <a:ext cx="2854044" cy="1892548"/>
          </a:xfrm>
          <a:prstGeom prst="rect">
            <a:avLst/>
          </a:prstGeom>
          <a:noFill/>
          <a:ln>
            <a:noFill/>
          </a:ln>
        </p:spPr>
      </p:pic>
      <p:pic>
        <p:nvPicPr>
          <p:cNvPr id="15" name="Imagen 14">
            <a:extLst>
              <a:ext uri="{FF2B5EF4-FFF2-40B4-BE49-F238E27FC236}">
                <a16:creationId xmlns:a16="http://schemas.microsoft.com/office/drawing/2014/main" id="{67C8E8BD-F470-411C-92EF-5EBFA7A0C92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67047" y="1993371"/>
            <a:ext cx="2589530" cy="1735947"/>
          </a:xfrm>
          <a:prstGeom prst="rect">
            <a:avLst/>
          </a:prstGeom>
          <a:noFill/>
          <a:ln>
            <a:noFill/>
          </a:ln>
        </p:spPr>
      </p:pic>
      <p:pic>
        <p:nvPicPr>
          <p:cNvPr id="16" name="Imagen 15">
            <a:extLst>
              <a:ext uri="{FF2B5EF4-FFF2-40B4-BE49-F238E27FC236}">
                <a16:creationId xmlns:a16="http://schemas.microsoft.com/office/drawing/2014/main" id="{E271D430-30C2-43FD-8C06-684134A6EDC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7204" y="3846658"/>
            <a:ext cx="1766008" cy="1892549"/>
          </a:xfrm>
          <a:prstGeom prst="rect">
            <a:avLst/>
          </a:prstGeom>
          <a:noFill/>
          <a:ln>
            <a:noFill/>
          </a:ln>
        </p:spPr>
      </p:pic>
      <p:pic>
        <p:nvPicPr>
          <p:cNvPr id="17" name="Imagen 16">
            <a:extLst>
              <a:ext uri="{FF2B5EF4-FFF2-40B4-BE49-F238E27FC236}">
                <a16:creationId xmlns:a16="http://schemas.microsoft.com/office/drawing/2014/main" id="{38F07F90-3CED-48F8-A84E-A9FA39DACAE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82279" y="3846657"/>
            <a:ext cx="1612265" cy="1936595"/>
          </a:xfrm>
          <a:prstGeom prst="rect">
            <a:avLst/>
          </a:prstGeom>
          <a:noFill/>
          <a:ln>
            <a:noFill/>
          </a:ln>
        </p:spPr>
      </p:pic>
      <p:pic>
        <p:nvPicPr>
          <p:cNvPr id="18" name="Imagen 17">
            <a:extLst>
              <a:ext uri="{FF2B5EF4-FFF2-40B4-BE49-F238E27FC236}">
                <a16:creationId xmlns:a16="http://schemas.microsoft.com/office/drawing/2014/main" id="{91BFCE48-65B0-4406-A0C9-C48040DEE256}"/>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83611" y="3802612"/>
            <a:ext cx="1814830" cy="1936595"/>
          </a:xfrm>
          <a:prstGeom prst="rect">
            <a:avLst/>
          </a:prstGeom>
          <a:noFill/>
          <a:ln>
            <a:noFill/>
          </a:ln>
        </p:spPr>
      </p:pic>
    </p:spTree>
    <p:extLst>
      <p:ext uri="{BB962C8B-B14F-4D97-AF65-F5344CB8AC3E}">
        <p14:creationId xmlns:p14="http://schemas.microsoft.com/office/powerpoint/2010/main" val="353483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9199BB-D4C7-4775-AA0E-E623AA98D6DE}"/>
              </a:ext>
            </a:extLst>
          </p:cNvPr>
          <p:cNvSpPr>
            <a:spLocks noGrp="1"/>
          </p:cNvSpPr>
          <p:nvPr>
            <p:ph type="title"/>
          </p:nvPr>
        </p:nvSpPr>
        <p:spPr/>
        <p:txBody>
          <a:bodyPr/>
          <a:lstStyle/>
          <a:p>
            <a:r>
              <a:rPr lang="es-ES" dirty="0">
                <a:latin typeface="Bernard MT Condensed" panose="02050806060905020404" pitchFamily="18" charset="0"/>
              </a:rPr>
              <a:t>            MARZO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E14C236D-5D35-45AD-94CB-6C573A425975}"/>
              </a:ext>
            </a:extLst>
          </p:cNvPr>
          <p:cNvSpPr>
            <a:spLocks noGrp="1"/>
          </p:cNvSpPr>
          <p:nvPr>
            <p:ph sz="half" idx="1"/>
          </p:nvPr>
        </p:nvSpPr>
        <p:spPr/>
        <p:txBody>
          <a:bodyPr>
            <a:normAutofit/>
          </a:bodyPr>
          <a:lstStyle/>
          <a:p>
            <a:pPr algn="just"/>
            <a:r>
              <a:rPr lang="es-ES" dirty="0"/>
              <a:t>Se participa en logística y organización del evento en conmemoración del día de la mujer. </a:t>
            </a:r>
          </a:p>
          <a:p>
            <a:pPr algn="just"/>
            <a:r>
              <a:rPr lang="es-ES" dirty="0"/>
              <a:t>Se ayuda en la minga de bacheo de la vía </a:t>
            </a:r>
            <a:r>
              <a:rPr lang="es-ES" dirty="0" err="1"/>
              <a:t>Tamboviejo</a:t>
            </a:r>
            <a:r>
              <a:rPr lang="es-ES" dirty="0"/>
              <a:t> - </a:t>
            </a:r>
            <a:r>
              <a:rPr lang="es-ES" dirty="0" err="1"/>
              <a:t>Dumapara</a:t>
            </a:r>
            <a:r>
              <a:rPr lang="es-ES" dirty="0"/>
              <a:t> conjuntamente con el equipo del Gad.</a:t>
            </a:r>
          </a:p>
          <a:p>
            <a:pPr algn="just"/>
            <a:r>
              <a:rPr lang="es-ES" dirty="0"/>
              <a:t>Se da seguimiento al mantenimiento vial coordinado en El Paso y se colabora retirando las piedras grandes de la orilla de la vía. En los días posteriores igual se continua con la verificación del avance del mantenimiento vial coordinado en distintos lugares de la parroquia.</a:t>
            </a:r>
          </a:p>
          <a:p>
            <a:endParaRPr lang="es-ES" dirty="0"/>
          </a:p>
          <a:p>
            <a:endParaRPr lang="es-ES" dirty="0"/>
          </a:p>
          <a:p>
            <a:endParaRPr lang="es-EC" dirty="0"/>
          </a:p>
        </p:txBody>
      </p:sp>
      <p:sp>
        <p:nvSpPr>
          <p:cNvPr id="5" name="Freeform 9">
            <a:extLst>
              <a:ext uri="{FF2B5EF4-FFF2-40B4-BE49-F238E27FC236}">
                <a16:creationId xmlns:a16="http://schemas.microsoft.com/office/drawing/2014/main" id="{7FAD9361-9D8C-441B-A0A4-2895DB93AD19}"/>
              </a:ext>
            </a:extLst>
          </p:cNvPr>
          <p:cNvSpPr/>
          <p:nvPr/>
        </p:nvSpPr>
        <p:spPr>
          <a:xfrm>
            <a:off x="9247728" y="-67470"/>
            <a:ext cx="2106072" cy="1690689"/>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2" name="Imagen 11">
            <a:extLst>
              <a:ext uri="{FF2B5EF4-FFF2-40B4-BE49-F238E27FC236}">
                <a16:creationId xmlns:a16="http://schemas.microsoft.com/office/drawing/2014/main" id="{075B8040-50CD-4146-994D-0D088EE072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7920" y="1845734"/>
            <a:ext cx="2286000" cy="1859280"/>
          </a:xfrm>
          <a:prstGeom prst="rect">
            <a:avLst/>
          </a:prstGeom>
          <a:noFill/>
          <a:ln>
            <a:noFill/>
          </a:ln>
        </p:spPr>
      </p:pic>
      <p:pic>
        <p:nvPicPr>
          <p:cNvPr id="14" name="Imagen 13">
            <a:extLst>
              <a:ext uri="{FF2B5EF4-FFF2-40B4-BE49-F238E27FC236}">
                <a16:creationId xmlns:a16="http://schemas.microsoft.com/office/drawing/2014/main" id="{8936C7F5-F639-4C43-9BBE-8359CB5CE20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63494" y="1830494"/>
            <a:ext cx="1762460" cy="1874520"/>
          </a:xfrm>
          <a:prstGeom prst="rect">
            <a:avLst/>
          </a:prstGeom>
          <a:noFill/>
          <a:ln>
            <a:noFill/>
          </a:ln>
        </p:spPr>
      </p:pic>
      <p:pic>
        <p:nvPicPr>
          <p:cNvPr id="16" name="Imagen 15">
            <a:extLst>
              <a:ext uri="{FF2B5EF4-FFF2-40B4-BE49-F238E27FC236}">
                <a16:creationId xmlns:a16="http://schemas.microsoft.com/office/drawing/2014/main" id="{EBFD1C86-35B9-40AF-B31C-3B07F1DFDCE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7921" y="3808907"/>
            <a:ext cx="2011680" cy="1775460"/>
          </a:xfrm>
          <a:prstGeom prst="rect">
            <a:avLst/>
          </a:prstGeom>
          <a:noFill/>
          <a:ln>
            <a:noFill/>
          </a:ln>
        </p:spPr>
      </p:pic>
      <p:pic>
        <p:nvPicPr>
          <p:cNvPr id="17" name="Marcador de contenido 16">
            <a:extLst>
              <a:ext uri="{FF2B5EF4-FFF2-40B4-BE49-F238E27FC236}">
                <a16:creationId xmlns:a16="http://schemas.microsoft.com/office/drawing/2014/main" id="{A5BA6C9D-A58A-42A7-878F-9DB5075127C2}"/>
              </a:ext>
            </a:extLst>
          </p:cNvPr>
          <p:cNvPicPr>
            <a:picLocks noGrp="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8327479" y="3792628"/>
            <a:ext cx="1883321" cy="1808018"/>
          </a:xfrm>
          <a:prstGeom prst="rect">
            <a:avLst/>
          </a:prstGeom>
          <a:noFill/>
          <a:ln>
            <a:noFill/>
          </a:ln>
        </p:spPr>
      </p:pic>
      <p:pic>
        <p:nvPicPr>
          <p:cNvPr id="18" name="Imagen 17">
            <a:extLst>
              <a:ext uri="{FF2B5EF4-FFF2-40B4-BE49-F238E27FC236}">
                <a16:creationId xmlns:a16="http://schemas.microsoft.com/office/drawing/2014/main" id="{610A87C4-F783-456E-8E84-F35A7A55C3A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08678" y="3792071"/>
            <a:ext cx="1515769" cy="1808018"/>
          </a:xfrm>
          <a:prstGeom prst="rect">
            <a:avLst/>
          </a:prstGeom>
          <a:noFill/>
          <a:ln>
            <a:noFill/>
          </a:ln>
        </p:spPr>
      </p:pic>
      <p:pic>
        <p:nvPicPr>
          <p:cNvPr id="19" name="Imagen 18">
            <a:extLst>
              <a:ext uri="{FF2B5EF4-FFF2-40B4-BE49-F238E27FC236}">
                <a16:creationId xmlns:a16="http://schemas.microsoft.com/office/drawing/2014/main" id="{AF7CEAA3-6B9F-4C89-92AC-FBF96123D1B2}"/>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88706" y="1860974"/>
            <a:ext cx="1452282" cy="1828800"/>
          </a:xfrm>
          <a:prstGeom prst="rect">
            <a:avLst/>
          </a:prstGeom>
          <a:noFill/>
          <a:ln>
            <a:noFill/>
          </a:ln>
        </p:spPr>
      </p:pic>
    </p:spTree>
    <p:extLst>
      <p:ext uri="{BB962C8B-B14F-4D97-AF65-F5344CB8AC3E}">
        <p14:creationId xmlns:p14="http://schemas.microsoft.com/office/powerpoint/2010/main" val="233105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5F98AF-5825-4B46-B6B6-7562C860862A}"/>
              </a:ext>
            </a:extLst>
          </p:cNvPr>
          <p:cNvSpPr>
            <a:spLocks noGrp="1"/>
          </p:cNvSpPr>
          <p:nvPr>
            <p:ph type="title"/>
          </p:nvPr>
        </p:nvSpPr>
        <p:spPr/>
        <p:txBody>
          <a:bodyPr/>
          <a:lstStyle/>
          <a:p>
            <a:r>
              <a:rPr lang="es-ES" dirty="0">
                <a:latin typeface="Bernard MT Condensed" panose="02050806060905020404" pitchFamily="18" charset="0"/>
              </a:rPr>
              <a:t>             ABRIL</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2C4EDB53-0806-48D9-AC05-D92282A993CE}"/>
              </a:ext>
            </a:extLst>
          </p:cNvPr>
          <p:cNvSpPr>
            <a:spLocks noGrp="1"/>
          </p:cNvSpPr>
          <p:nvPr>
            <p:ph sz="half" idx="1"/>
          </p:nvPr>
        </p:nvSpPr>
        <p:spPr>
          <a:xfrm>
            <a:off x="508748" y="1845734"/>
            <a:ext cx="5526290" cy="4023360"/>
          </a:xfrm>
        </p:spPr>
        <p:txBody>
          <a:bodyPr>
            <a:noAutofit/>
          </a:bodyPr>
          <a:lstStyle/>
          <a:p>
            <a:pPr marL="0" indent="0" algn="just">
              <a:lnSpc>
                <a:spcPct val="100000"/>
              </a:lnSpc>
              <a:buNone/>
            </a:pPr>
            <a:r>
              <a:rPr lang="es-ES" sz="1800" dirty="0"/>
              <a:t>Se participa en la entrega simbólica de materiales para los beneficiarios del Proyecto “tubería de riego para los canales en talleres de la Mil pisos”.</a:t>
            </a:r>
          </a:p>
          <a:p>
            <a:pPr marL="0" indent="0" algn="just">
              <a:lnSpc>
                <a:spcPct val="100000"/>
              </a:lnSpc>
              <a:buNone/>
            </a:pPr>
            <a:r>
              <a:rPr lang="es-ES" sz="1800" dirty="0"/>
              <a:t>Se colabora retirando cemento y tubería de riego y luego se descarga en las comunidades de Paso, Belén, Ulucata.</a:t>
            </a:r>
          </a:p>
          <a:p>
            <a:pPr marL="0" indent="0" algn="just">
              <a:lnSpc>
                <a:spcPct val="100000"/>
              </a:lnSpc>
              <a:buNone/>
            </a:pPr>
            <a:r>
              <a:rPr lang="es-ES" sz="1800" dirty="0"/>
              <a:t>Se participa en la minga de siembra de plántulas en el vivero parroquial con los adultos mayores del proyecto caravanas por la vida con la Lic. Teresa Sanmartín.</a:t>
            </a:r>
          </a:p>
          <a:p>
            <a:pPr marL="0" indent="0" algn="just">
              <a:lnSpc>
                <a:spcPct val="100000"/>
              </a:lnSpc>
              <a:buNone/>
            </a:pPr>
            <a:r>
              <a:rPr lang="es-ES" sz="1800" dirty="0"/>
              <a:t>Se participa en la reunión de la mesa intersectorial Ecuador crese sin desnutrición infantil.</a:t>
            </a:r>
          </a:p>
          <a:p>
            <a:pPr marL="0" indent="0" algn="just">
              <a:lnSpc>
                <a:spcPct val="100000"/>
              </a:lnSpc>
              <a:buNone/>
            </a:pPr>
            <a:r>
              <a:rPr lang="es-ES" sz="1800" dirty="0"/>
              <a:t>Se colaboro en la segunda minga de limpieza del cementerio parroquial Santo Domingo de Guzmán. </a:t>
            </a:r>
            <a:endParaRPr lang="es-EC" sz="1800" dirty="0"/>
          </a:p>
        </p:txBody>
      </p:sp>
      <p:sp>
        <p:nvSpPr>
          <p:cNvPr id="11" name="Freeform 9">
            <a:extLst>
              <a:ext uri="{FF2B5EF4-FFF2-40B4-BE49-F238E27FC236}">
                <a16:creationId xmlns:a16="http://schemas.microsoft.com/office/drawing/2014/main" id="{2FD1943B-2BF0-4446-BB93-02539D9C9E8E}"/>
              </a:ext>
            </a:extLst>
          </p:cNvPr>
          <p:cNvSpPr/>
          <p:nvPr/>
        </p:nvSpPr>
        <p:spPr>
          <a:xfrm>
            <a:off x="9382001" y="-59631"/>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2" name="Imagen 11">
            <a:extLst>
              <a:ext uri="{FF2B5EF4-FFF2-40B4-BE49-F238E27FC236}">
                <a16:creationId xmlns:a16="http://schemas.microsoft.com/office/drawing/2014/main" id="{5E1FCE65-DA6D-4BB5-BAAC-1C84FE7036F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711" y="1888940"/>
            <a:ext cx="1760220" cy="1741766"/>
          </a:xfrm>
          <a:prstGeom prst="rect">
            <a:avLst/>
          </a:prstGeom>
          <a:noFill/>
          <a:ln>
            <a:noFill/>
          </a:ln>
        </p:spPr>
      </p:pic>
      <p:pic>
        <p:nvPicPr>
          <p:cNvPr id="13" name="Imagen 12">
            <a:extLst>
              <a:ext uri="{FF2B5EF4-FFF2-40B4-BE49-F238E27FC236}">
                <a16:creationId xmlns:a16="http://schemas.microsoft.com/office/drawing/2014/main" id="{EF095124-1C05-445B-B74D-070A594F9C8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6720" y="1845733"/>
            <a:ext cx="1889760" cy="2426097"/>
          </a:xfrm>
          <a:prstGeom prst="rect">
            <a:avLst/>
          </a:prstGeom>
          <a:noFill/>
          <a:ln>
            <a:noFill/>
          </a:ln>
        </p:spPr>
      </p:pic>
      <p:pic>
        <p:nvPicPr>
          <p:cNvPr id="14" name="Imagen 13">
            <a:extLst>
              <a:ext uri="{FF2B5EF4-FFF2-40B4-BE49-F238E27FC236}">
                <a16:creationId xmlns:a16="http://schemas.microsoft.com/office/drawing/2014/main" id="{9C971457-2AAA-42E6-BAD5-A5381ACFE33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5730" y="3857414"/>
            <a:ext cx="1808181" cy="2023008"/>
          </a:xfrm>
          <a:prstGeom prst="rect">
            <a:avLst/>
          </a:prstGeom>
          <a:noFill/>
          <a:ln>
            <a:noFill/>
          </a:ln>
        </p:spPr>
      </p:pic>
      <p:pic>
        <p:nvPicPr>
          <p:cNvPr id="15" name="Marcador de contenido 14">
            <a:extLst>
              <a:ext uri="{FF2B5EF4-FFF2-40B4-BE49-F238E27FC236}">
                <a16:creationId xmlns:a16="http://schemas.microsoft.com/office/drawing/2014/main" id="{7D4C37B3-8531-4F74-8B3A-F0CDAF9E90D3}"/>
              </a:ext>
            </a:extLst>
          </p:cNvPr>
          <p:cNvPicPr>
            <a:picLocks noGrp="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9936480" y="2053933"/>
            <a:ext cx="2215342" cy="2053932"/>
          </a:xfrm>
          <a:prstGeom prst="rect">
            <a:avLst/>
          </a:prstGeom>
          <a:noFill/>
          <a:ln>
            <a:noFill/>
          </a:ln>
        </p:spPr>
      </p:pic>
      <p:pic>
        <p:nvPicPr>
          <p:cNvPr id="16" name="Imagen 15">
            <a:extLst>
              <a:ext uri="{FF2B5EF4-FFF2-40B4-BE49-F238E27FC236}">
                <a16:creationId xmlns:a16="http://schemas.microsoft.com/office/drawing/2014/main" id="{AFAD5E1D-1476-4761-8FC8-DC9776DA9491}"/>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00060" y="4331461"/>
            <a:ext cx="3672840" cy="1789430"/>
          </a:xfrm>
          <a:prstGeom prst="rect">
            <a:avLst/>
          </a:prstGeom>
          <a:noFill/>
          <a:ln>
            <a:noFill/>
          </a:ln>
        </p:spPr>
      </p:pic>
    </p:spTree>
    <p:extLst>
      <p:ext uri="{BB962C8B-B14F-4D97-AF65-F5344CB8AC3E}">
        <p14:creationId xmlns:p14="http://schemas.microsoft.com/office/powerpoint/2010/main" val="215185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B3E74B-D725-4562-BEC6-23CBF77D07EB}"/>
              </a:ext>
            </a:extLst>
          </p:cNvPr>
          <p:cNvSpPr>
            <a:spLocks noGrp="1"/>
          </p:cNvSpPr>
          <p:nvPr>
            <p:ph type="title"/>
          </p:nvPr>
        </p:nvSpPr>
        <p:spPr/>
        <p:txBody>
          <a:bodyPr/>
          <a:lstStyle/>
          <a:p>
            <a:r>
              <a:rPr lang="es-ES" dirty="0">
                <a:latin typeface="Bernard MT Condensed" panose="02050806060905020404" pitchFamily="18" charset="0"/>
              </a:rPr>
              <a:t>           MAYO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0A457BA6-A0FC-4B7F-B868-DE48B46A8591}"/>
              </a:ext>
            </a:extLst>
          </p:cNvPr>
          <p:cNvSpPr>
            <a:spLocks noGrp="1"/>
          </p:cNvSpPr>
          <p:nvPr>
            <p:ph sz="half" idx="1"/>
          </p:nvPr>
        </p:nvSpPr>
        <p:spPr>
          <a:xfrm>
            <a:off x="841829" y="1845734"/>
            <a:ext cx="5193209" cy="4023360"/>
          </a:xfrm>
        </p:spPr>
        <p:txBody>
          <a:bodyPr>
            <a:normAutofit fontScale="92500" lnSpcReduction="10000"/>
          </a:bodyPr>
          <a:lstStyle/>
          <a:p>
            <a:pPr algn="just"/>
            <a:r>
              <a:rPr lang="es-ES" dirty="0"/>
              <a:t>Se realiza una inspección en la comunidad Yanasacha en la casa de un adulto mayor por fallas geológicas con el Ing. Jerónimo Illescas de gestión de riesgos del GADM Nabón.</a:t>
            </a:r>
          </a:p>
          <a:p>
            <a:pPr algn="just"/>
            <a:r>
              <a:rPr lang="es-ES" dirty="0"/>
              <a:t>Se colaboró con la preparación de las fiestas de aniversario de la parroquia como el  engalanado, lavado de carpas pintada del parque, y armado de las carpas y demás arreglos y se participa del desfile y sesión solemne por la parroquializacion.</a:t>
            </a:r>
          </a:p>
          <a:p>
            <a:pPr algn="just"/>
            <a:r>
              <a:rPr lang="es-ES" dirty="0"/>
              <a:t>Se participa de la reunión de la mesa intersectorial para tratar el tema de deslizamientos que existen en la parroquia, así como también se participó de la mesa intersectorial para la protección de derechos de los adultos mayores.</a:t>
            </a:r>
            <a:endParaRPr lang="es-EC" dirty="0"/>
          </a:p>
        </p:txBody>
      </p:sp>
      <p:sp>
        <p:nvSpPr>
          <p:cNvPr id="11" name="Freeform 9">
            <a:extLst>
              <a:ext uri="{FF2B5EF4-FFF2-40B4-BE49-F238E27FC236}">
                <a16:creationId xmlns:a16="http://schemas.microsoft.com/office/drawing/2014/main" id="{5C19642C-16F2-4154-9483-76D82CB9D30E}"/>
              </a:ext>
            </a:extLst>
          </p:cNvPr>
          <p:cNvSpPr/>
          <p:nvPr/>
        </p:nvSpPr>
        <p:spPr>
          <a:xfrm>
            <a:off x="9599421" y="-100110"/>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2" name="Imagen 11">
            <a:extLst>
              <a:ext uri="{FF2B5EF4-FFF2-40B4-BE49-F238E27FC236}">
                <a16:creationId xmlns:a16="http://schemas.microsoft.com/office/drawing/2014/main" id="{FDCB15D9-E07A-4B6C-9F5B-301B927F9CE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37" y="1867535"/>
            <a:ext cx="2143760" cy="1980688"/>
          </a:xfrm>
          <a:prstGeom prst="rect">
            <a:avLst/>
          </a:prstGeom>
          <a:noFill/>
          <a:ln>
            <a:noFill/>
          </a:ln>
        </p:spPr>
      </p:pic>
      <p:pic>
        <p:nvPicPr>
          <p:cNvPr id="13" name="Marcador de contenido 12">
            <a:extLst>
              <a:ext uri="{FF2B5EF4-FFF2-40B4-BE49-F238E27FC236}">
                <a16:creationId xmlns:a16="http://schemas.microsoft.com/office/drawing/2014/main" id="{63FF7FF9-A134-428A-8A9F-7FE0AA9BDADC}"/>
              </a:ext>
            </a:extLst>
          </p:cNvPr>
          <p:cNvPicPr>
            <a:picLocks noGrp="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8404788" y="1901030"/>
            <a:ext cx="1498329" cy="1980688"/>
          </a:xfrm>
          <a:prstGeom prst="rect">
            <a:avLst/>
          </a:prstGeom>
          <a:noFill/>
          <a:ln>
            <a:noFill/>
          </a:ln>
        </p:spPr>
      </p:pic>
      <p:pic>
        <p:nvPicPr>
          <p:cNvPr id="14" name="Imagen 13">
            <a:extLst>
              <a:ext uri="{FF2B5EF4-FFF2-40B4-BE49-F238E27FC236}">
                <a16:creationId xmlns:a16="http://schemas.microsoft.com/office/drawing/2014/main" id="{987780EB-CE3A-43C6-B486-DBB95808750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3418" y="3857414"/>
            <a:ext cx="2071370" cy="1826209"/>
          </a:xfrm>
          <a:prstGeom prst="rect">
            <a:avLst/>
          </a:prstGeom>
          <a:noFill/>
          <a:ln>
            <a:noFill/>
          </a:ln>
        </p:spPr>
      </p:pic>
      <p:pic>
        <p:nvPicPr>
          <p:cNvPr id="15" name="Imagen 14">
            <a:extLst>
              <a:ext uri="{FF2B5EF4-FFF2-40B4-BE49-F238E27FC236}">
                <a16:creationId xmlns:a16="http://schemas.microsoft.com/office/drawing/2014/main" id="{5ECC5CB5-5EFE-44D6-B5D6-E4907C7CD5B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52012" y="1953822"/>
            <a:ext cx="2022475" cy="1927895"/>
          </a:xfrm>
          <a:prstGeom prst="rect">
            <a:avLst/>
          </a:prstGeom>
          <a:noFill/>
          <a:ln>
            <a:noFill/>
          </a:ln>
        </p:spPr>
      </p:pic>
      <p:pic>
        <p:nvPicPr>
          <p:cNvPr id="17" name="Imagen 16">
            <a:extLst>
              <a:ext uri="{FF2B5EF4-FFF2-40B4-BE49-F238E27FC236}">
                <a16:creationId xmlns:a16="http://schemas.microsoft.com/office/drawing/2014/main" id="{0D03526E-C3B5-4B4D-B586-8C441F1D7A44}"/>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11742" y="3881718"/>
            <a:ext cx="2301251" cy="1765776"/>
          </a:xfrm>
          <a:prstGeom prst="rect">
            <a:avLst/>
          </a:prstGeom>
          <a:noFill/>
          <a:ln>
            <a:noFill/>
          </a:ln>
        </p:spPr>
      </p:pic>
    </p:spTree>
    <p:extLst>
      <p:ext uri="{BB962C8B-B14F-4D97-AF65-F5344CB8AC3E}">
        <p14:creationId xmlns:p14="http://schemas.microsoft.com/office/powerpoint/2010/main" val="336810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E829C0-4507-4256-BED1-729D3BF0CDEF}"/>
              </a:ext>
            </a:extLst>
          </p:cNvPr>
          <p:cNvSpPr>
            <a:spLocks noGrp="1"/>
          </p:cNvSpPr>
          <p:nvPr>
            <p:ph type="title"/>
          </p:nvPr>
        </p:nvSpPr>
        <p:spPr/>
        <p:txBody>
          <a:bodyPr/>
          <a:lstStyle/>
          <a:p>
            <a:r>
              <a:rPr lang="es-ES" dirty="0">
                <a:latin typeface="Bernard MT Condensed" panose="02050806060905020404" pitchFamily="18" charset="0"/>
              </a:rPr>
              <a:t>     JUNIO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D421BD22-D69C-4760-9B78-9FFF04500623}"/>
              </a:ext>
            </a:extLst>
          </p:cNvPr>
          <p:cNvSpPr>
            <a:spLocks noGrp="1"/>
          </p:cNvSpPr>
          <p:nvPr>
            <p:ph sz="half" idx="1"/>
          </p:nvPr>
        </p:nvSpPr>
        <p:spPr/>
        <p:txBody>
          <a:bodyPr/>
          <a:lstStyle/>
          <a:p>
            <a:pPr algn="just"/>
            <a:r>
              <a:rPr lang="es-ES" dirty="0"/>
              <a:t>Se participa en reunión en la Paz sobre los presupuestos participativos y ordenanzas con las autoridades del GADP del Progreso y Las Nieves.</a:t>
            </a:r>
          </a:p>
          <a:p>
            <a:pPr algn="just"/>
            <a:r>
              <a:rPr lang="es-ES" dirty="0"/>
              <a:t>Se acompaña a la Lic. Teresa Sanmartín a realizar el levantamiento de fichas socioeconómicas en las comunidades de El Paso y Belén para el proyecto de seguridad alimentaria.</a:t>
            </a:r>
          </a:p>
          <a:p>
            <a:pPr algn="just"/>
            <a:r>
              <a:rPr lang="es-ES" dirty="0"/>
              <a:t>Se da seguimiento al mantenimiento vial coordinado en Buravalle, se riega y siembra plántulas en el vivero parroquial.</a:t>
            </a:r>
            <a:endParaRPr lang="es-EC" dirty="0"/>
          </a:p>
        </p:txBody>
      </p:sp>
      <p:sp>
        <p:nvSpPr>
          <p:cNvPr id="13" name="Freeform 9">
            <a:extLst>
              <a:ext uri="{FF2B5EF4-FFF2-40B4-BE49-F238E27FC236}">
                <a16:creationId xmlns:a16="http://schemas.microsoft.com/office/drawing/2014/main" id="{1F35C3B6-97D0-4DE8-9088-F30DB52FDB1D}"/>
              </a:ext>
            </a:extLst>
          </p:cNvPr>
          <p:cNvSpPr/>
          <p:nvPr/>
        </p:nvSpPr>
        <p:spPr>
          <a:xfrm>
            <a:off x="9633265" y="-63164"/>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1" name="Marcador de contenido 10">
            <a:extLst>
              <a:ext uri="{FF2B5EF4-FFF2-40B4-BE49-F238E27FC236}">
                <a16:creationId xmlns:a16="http://schemas.microsoft.com/office/drawing/2014/main" id="{B89E9755-D2FD-4EC7-911C-EA4622F7EE68}"/>
              </a:ext>
            </a:extLst>
          </p:cNvPr>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304996" y="1801310"/>
            <a:ext cx="2160943" cy="1675015"/>
          </a:xfrm>
          <a:prstGeom prst="rect">
            <a:avLst/>
          </a:prstGeom>
          <a:noFill/>
          <a:ln>
            <a:noFill/>
          </a:ln>
        </p:spPr>
      </p:pic>
      <p:pic>
        <p:nvPicPr>
          <p:cNvPr id="12" name="Imagen 11">
            <a:extLst>
              <a:ext uri="{FF2B5EF4-FFF2-40B4-BE49-F238E27FC236}">
                <a16:creationId xmlns:a16="http://schemas.microsoft.com/office/drawing/2014/main" id="{02617A68-3003-496F-A44F-8A69927AA75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7639" y="1801310"/>
            <a:ext cx="1615440" cy="1627690"/>
          </a:xfrm>
          <a:prstGeom prst="rect">
            <a:avLst/>
          </a:prstGeom>
          <a:noFill/>
          <a:ln>
            <a:noFill/>
          </a:ln>
        </p:spPr>
      </p:pic>
      <p:pic>
        <p:nvPicPr>
          <p:cNvPr id="14" name="Imagen 13">
            <a:extLst>
              <a:ext uri="{FF2B5EF4-FFF2-40B4-BE49-F238E27FC236}">
                <a16:creationId xmlns:a16="http://schemas.microsoft.com/office/drawing/2014/main" id="{61D38FF6-3969-4377-AB23-1BEEC462D94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1961" y="3540275"/>
            <a:ext cx="1584960" cy="1874407"/>
          </a:xfrm>
          <a:prstGeom prst="rect">
            <a:avLst/>
          </a:prstGeom>
          <a:noFill/>
          <a:ln>
            <a:noFill/>
          </a:ln>
        </p:spPr>
      </p:pic>
      <p:pic>
        <p:nvPicPr>
          <p:cNvPr id="15" name="Imagen 14">
            <a:extLst>
              <a:ext uri="{FF2B5EF4-FFF2-40B4-BE49-F238E27FC236}">
                <a16:creationId xmlns:a16="http://schemas.microsoft.com/office/drawing/2014/main" id="{ACD946E6-670D-41CF-9867-4B258BF29E2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33020" y="3476325"/>
            <a:ext cx="2051903" cy="1773097"/>
          </a:xfrm>
          <a:prstGeom prst="rect">
            <a:avLst/>
          </a:prstGeom>
          <a:noFill/>
          <a:ln>
            <a:noFill/>
          </a:ln>
        </p:spPr>
      </p:pic>
      <p:pic>
        <p:nvPicPr>
          <p:cNvPr id="16" name="Imagen 15">
            <a:extLst>
              <a:ext uri="{FF2B5EF4-FFF2-40B4-BE49-F238E27FC236}">
                <a16:creationId xmlns:a16="http://schemas.microsoft.com/office/drawing/2014/main" id="{1325CF8C-D8D8-4782-BA21-1EDF3B5FC12C}"/>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93963" y="2333552"/>
            <a:ext cx="1548413" cy="2202589"/>
          </a:xfrm>
          <a:prstGeom prst="rect">
            <a:avLst/>
          </a:prstGeom>
          <a:noFill/>
          <a:ln>
            <a:noFill/>
          </a:ln>
        </p:spPr>
      </p:pic>
    </p:spTree>
    <p:extLst>
      <p:ext uri="{BB962C8B-B14F-4D97-AF65-F5344CB8AC3E}">
        <p14:creationId xmlns:p14="http://schemas.microsoft.com/office/powerpoint/2010/main" val="39634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99A644-5BBF-47C4-A8C3-8B2A327C18A8}"/>
              </a:ext>
            </a:extLst>
          </p:cNvPr>
          <p:cNvSpPr>
            <a:spLocks noGrp="1"/>
          </p:cNvSpPr>
          <p:nvPr>
            <p:ph type="title"/>
          </p:nvPr>
        </p:nvSpPr>
        <p:spPr/>
        <p:txBody>
          <a:bodyPr/>
          <a:lstStyle/>
          <a:p>
            <a:r>
              <a:rPr lang="es-ES" dirty="0">
                <a:latin typeface="Bernard MT Condensed" panose="02050806060905020404" pitchFamily="18" charset="0"/>
              </a:rPr>
              <a:t>  JULIO </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7CA91F2D-224A-45AC-BBBE-2AA1C3F1E803}"/>
              </a:ext>
            </a:extLst>
          </p:cNvPr>
          <p:cNvSpPr>
            <a:spLocks noGrp="1"/>
          </p:cNvSpPr>
          <p:nvPr>
            <p:ph sz="half" idx="1"/>
          </p:nvPr>
        </p:nvSpPr>
        <p:spPr>
          <a:xfrm>
            <a:off x="728870" y="1938498"/>
            <a:ext cx="5306168" cy="4023360"/>
          </a:xfrm>
        </p:spPr>
        <p:txBody>
          <a:bodyPr>
            <a:normAutofit lnSpcReduction="10000"/>
          </a:bodyPr>
          <a:lstStyle/>
          <a:p>
            <a:pPr algn="just"/>
            <a:r>
              <a:rPr lang="es-ES" dirty="0"/>
              <a:t>Se participa en evento de clausura e incorporación de los estudiantes de décimo año de la escuela Los Andes de la comunidad de </a:t>
            </a:r>
            <a:r>
              <a:rPr lang="es-ES" dirty="0" err="1"/>
              <a:t>Uduzhapa</a:t>
            </a:r>
            <a:r>
              <a:rPr lang="es-ES" dirty="0"/>
              <a:t>.</a:t>
            </a:r>
          </a:p>
          <a:p>
            <a:pPr algn="just"/>
            <a:r>
              <a:rPr lang="es-ES" dirty="0"/>
              <a:t>Se participa y se informa en reunión de rendición de cuentas del GADPC.</a:t>
            </a:r>
          </a:p>
          <a:p>
            <a:pPr algn="just"/>
            <a:r>
              <a:rPr lang="es-ES" dirty="0"/>
              <a:t>Se participa en eventos de cantonización de Nabón así como en las colonias vacacionales.</a:t>
            </a:r>
          </a:p>
          <a:p>
            <a:pPr algn="just"/>
            <a:r>
              <a:rPr lang="es-ES" dirty="0"/>
              <a:t>Se ayuda descargando plantas en el vivero parroquial y se riega las plantas.</a:t>
            </a:r>
          </a:p>
          <a:p>
            <a:pPr algn="just"/>
            <a:r>
              <a:rPr lang="es-ES" dirty="0"/>
              <a:t>Se colaboró en la minga de colocación de </a:t>
            </a:r>
            <a:r>
              <a:rPr lang="es-ES" dirty="0" err="1"/>
              <a:t>armícos</a:t>
            </a:r>
            <a:r>
              <a:rPr lang="es-ES" dirty="0"/>
              <a:t> en Chamba así como también en la quebrada de </a:t>
            </a:r>
            <a:r>
              <a:rPr lang="es-ES" dirty="0" err="1"/>
              <a:t>Gulawayco</a:t>
            </a:r>
            <a:r>
              <a:rPr lang="es-ES" dirty="0"/>
              <a:t>.</a:t>
            </a:r>
            <a:endParaRPr lang="es-EC" dirty="0"/>
          </a:p>
        </p:txBody>
      </p:sp>
      <p:sp>
        <p:nvSpPr>
          <p:cNvPr id="13" name="Freeform 9">
            <a:extLst>
              <a:ext uri="{FF2B5EF4-FFF2-40B4-BE49-F238E27FC236}">
                <a16:creationId xmlns:a16="http://schemas.microsoft.com/office/drawing/2014/main" id="{9D0AFB98-1CF8-42BB-9611-5E62D4E062A7}"/>
              </a:ext>
            </a:extLst>
          </p:cNvPr>
          <p:cNvSpPr/>
          <p:nvPr/>
        </p:nvSpPr>
        <p:spPr>
          <a:xfrm>
            <a:off x="8613913" y="12026"/>
            <a:ext cx="2145007" cy="1919605"/>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1" name="Imagen 10">
            <a:extLst>
              <a:ext uri="{FF2B5EF4-FFF2-40B4-BE49-F238E27FC236}">
                <a16:creationId xmlns:a16="http://schemas.microsoft.com/office/drawing/2014/main" id="{D28C7810-A346-4AA1-8411-03BCC24DECF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182069" y="1876849"/>
            <a:ext cx="1548644" cy="1980565"/>
          </a:xfrm>
          <a:prstGeom prst="rect">
            <a:avLst/>
          </a:prstGeom>
          <a:noFill/>
          <a:ln>
            <a:noFill/>
          </a:ln>
        </p:spPr>
      </p:pic>
      <p:pic>
        <p:nvPicPr>
          <p:cNvPr id="14" name="Imagen 13">
            <a:extLst>
              <a:ext uri="{FF2B5EF4-FFF2-40B4-BE49-F238E27FC236}">
                <a16:creationId xmlns:a16="http://schemas.microsoft.com/office/drawing/2014/main" id="{29A08F59-73E5-401B-ABC5-2C57360AA66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718" y="1907328"/>
            <a:ext cx="1667118" cy="1919605"/>
          </a:xfrm>
          <a:prstGeom prst="rect">
            <a:avLst/>
          </a:prstGeom>
          <a:noFill/>
          <a:ln>
            <a:noFill/>
          </a:ln>
        </p:spPr>
      </p:pic>
      <p:pic>
        <p:nvPicPr>
          <p:cNvPr id="15" name="Imagen 14">
            <a:extLst>
              <a:ext uri="{FF2B5EF4-FFF2-40B4-BE49-F238E27FC236}">
                <a16:creationId xmlns:a16="http://schemas.microsoft.com/office/drawing/2014/main" id="{A2715AE6-BDCC-4929-95C7-9940E0E88D4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6521" y="1907327"/>
            <a:ext cx="1667118" cy="1919605"/>
          </a:xfrm>
          <a:prstGeom prst="rect">
            <a:avLst/>
          </a:prstGeom>
          <a:noFill/>
          <a:ln>
            <a:noFill/>
          </a:ln>
        </p:spPr>
      </p:pic>
      <p:pic>
        <p:nvPicPr>
          <p:cNvPr id="16" name="Marcador de contenido 15">
            <a:extLst>
              <a:ext uri="{FF2B5EF4-FFF2-40B4-BE49-F238E27FC236}">
                <a16:creationId xmlns:a16="http://schemas.microsoft.com/office/drawing/2014/main" id="{567AD125-2EE6-43BC-BB7D-D910DC562933}"/>
              </a:ext>
            </a:extLst>
          </p:cNvPr>
          <p:cNvPicPr>
            <a:picLocks noGrp="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6126481" y="3911447"/>
            <a:ext cx="1744532" cy="1957647"/>
          </a:xfrm>
          <a:prstGeom prst="rect">
            <a:avLst/>
          </a:prstGeom>
          <a:noFill/>
          <a:ln>
            <a:noFill/>
          </a:ln>
        </p:spPr>
      </p:pic>
      <p:pic>
        <p:nvPicPr>
          <p:cNvPr id="17" name="Imagen 16">
            <a:extLst>
              <a:ext uri="{FF2B5EF4-FFF2-40B4-BE49-F238E27FC236}">
                <a16:creationId xmlns:a16="http://schemas.microsoft.com/office/drawing/2014/main" id="{C1E4068F-FA5A-4786-9FA1-E03A7E0D5B9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62456" y="3911446"/>
            <a:ext cx="1424940" cy="2032153"/>
          </a:xfrm>
          <a:prstGeom prst="rect">
            <a:avLst/>
          </a:prstGeom>
          <a:noFill/>
          <a:ln>
            <a:noFill/>
          </a:ln>
        </p:spPr>
      </p:pic>
      <p:pic>
        <p:nvPicPr>
          <p:cNvPr id="18" name="Imagen 17">
            <a:extLst>
              <a:ext uri="{FF2B5EF4-FFF2-40B4-BE49-F238E27FC236}">
                <a16:creationId xmlns:a16="http://schemas.microsoft.com/office/drawing/2014/main" id="{60EB3398-6CB7-4497-830E-136CFED0D1E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78838" y="3911446"/>
            <a:ext cx="1835975" cy="2032153"/>
          </a:xfrm>
          <a:prstGeom prst="rect">
            <a:avLst/>
          </a:prstGeom>
          <a:noFill/>
          <a:ln>
            <a:noFill/>
          </a:ln>
        </p:spPr>
      </p:pic>
    </p:spTree>
    <p:extLst>
      <p:ext uri="{BB962C8B-B14F-4D97-AF65-F5344CB8AC3E}">
        <p14:creationId xmlns:p14="http://schemas.microsoft.com/office/powerpoint/2010/main" val="416187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3FCF85-A789-456B-95B0-072B858B31F1}"/>
              </a:ext>
            </a:extLst>
          </p:cNvPr>
          <p:cNvSpPr>
            <a:spLocks noGrp="1"/>
          </p:cNvSpPr>
          <p:nvPr>
            <p:ph type="title"/>
          </p:nvPr>
        </p:nvSpPr>
        <p:spPr/>
        <p:txBody>
          <a:bodyPr/>
          <a:lstStyle/>
          <a:p>
            <a:r>
              <a:rPr lang="es-ES" dirty="0">
                <a:latin typeface="Bernard MT Condensed" panose="02050806060905020404" pitchFamily="18" charset="0"/>
              </a:rPr>
              <a:t>      AGOSTO</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B187E7B4-D562-4E51-830E-EBDEBC2D02EB}"/>
              </a:ext>
            </a:extLst>
          </p:cNvPr>
          <p:cNvSpPr>
            <a:spLocks noGrp="1"/>
          </p:cNvSpPr>
          <p:nvPr>
            <p:ph sz="half" idx="1"/>
          </p:nvPr>
        </p:nvSpPr>
        <p:spPr>
          <a:xfrm>
            <a:off x="870857" y="1845734"/>
            <a:ext cx="5164181" cy="4023360"/>
          </a:xfrm>
        </p:spPr>
        <p:txBody>
          <a:bodyPr>
            <a:normAutofit fontScale="92500" lnSpcReduction="10000"/>
          </a:bodyPr>
          <a:lstStyle/>
          <a:p>
            <a:pPr algn="just"/>
            <a:r>
              <a:rPr lang="es-ES" dirty="0"/>
              <a:t>Se realiza una inspección en el vivero parroquial con técnicos de CONAGOPARE para realizar la readecuación del espacio.</a:t>
            </a:r>
          </a:p>
          <a:p>
            <a:pPr algn="just"/>
            <a:r>
              <a:rPr lang="es-ES" dirty="0"/>
              <a:t>Se participa en la entrega de insumos por parte de los bomberos de Nabón.</a:t>
            </a:r>
          </a:p>
          <a:p>
            <a:pPr algn="just"/>
            <a:r>
              <a:rPr lang="es-ES" dirty="0"/>
              <a:t>Se participa en la reunión de priorización del presupuesto participativo año 2026 del Cantón Nabón.</a:t>
            </a:r>
          </a:p>
          <a:p>
            <a:pPr algn="just"/>
            <a:r>
              <a:rPr lang="es-ES" dirty="0"/>
              <a:t>Se entrega y riega plantas en el vivero parroquial.</a:t>
            </a:r>
          </a:p>
          <a:p>
            <a:pPr algn="just"/>
            <a:r>
              <a:rPr lang="es-ES" dirty="0"/>
              <a:t>Se participa en talleres de cocina saludable por parte de la prefectura del Azuay del proyecto comunidades por la vida y de la entrega de kits saludables.</a:t>
            </a:r>
            <a:endParaRPr lang="es-EC" dirty="0"/>
          </a:p>
        </p:txBody>
      </p:sp>
      <p:sp>
        <p:nvSpPr>
          <p:cNvPr id="11" name="Freeform 9">
            <a:extLst>
              <a:ext uri="{FF2B5EF4-FFF2-40B4-BE49-F238E27FC236}">
                <a16:creationId xmlns:a16="http://schemas.microsoft.com/office/drawing/2014/main" id="{271348C7-30D5-491B-87BE-AB46E514BD6A}"/>
              </a:ext>
            </a:extLst>
          </p:cNvPr>
          <p:cNvSpPr/>
          <p:nvPr/>
        </p:nvSpPr>
        <p:spPr>
          <a:xfrm>
            <a:off x="9359157" y="-115602"/>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2" name="Imagen 11">
            <a:extLst>
              <a:ext uri="{FF2B5EF4-FFF2-40B4-BE49-F238E27FC236}">
                <a16:creationId xmlns:a16="http://schemas.microsoft.com/office/drawing/2014/main" id="{54A8F84D-4B82-4695-AF4F-C86F4ED313E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7920" y="1845733"/>
            <a:ext cx="1922033" cy="1737141"/>
          </a:xfrm>
          <a:prstGeom prst="rect">
            <a:avLst/>
          </a:prstGeom>
          <a:noFill/>
          <a:ln>
            <a:noFill/>
          </a:ln>
        </p:spPr>
      </p:pic>
      <p:pic>
        <p:nvPicPr>
          <p:cNvPr id="13" name="Marcador de contenido 12">
            <a:extLst>
              <a:ext uri="{FF2B5EF4-FFF2-40B4-BE49-F238E27FC236}">
                <a16:creationId xmlns:a16="http://schemas.microsoft.com/office/drawing/2014/main" id="{02A47CDF-0151-4558-8527-005009D5487F}"/>
              </a:ext>
            </a:extLst>
          </p:cNvPr>
          <p:cNvPicPr>
            <a:picLocks noGrp="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8184781" y="1845734"/>
            <a:ext cx="2122805" cy="1722218"/>
          </a:xfrm>
          <a:prstGeom prst="rect">
            <a:avLst/>
          </a:prstGeom>
          <a:noFill/>
          <a:ln>
            <a:noFill/>
          </a:ln>
        </p:spPr>
      </p:pic>
      <p:pic>
        <p:nvPicPr>
          <p:cNvPr id="14" name="Imagen 13">
            <a:extLst>
              <a:ext uri="{FF2B5EF4-FFF2-40B4-BE49-F238E27FC236}">
                <a16:creationId xmlns:a16="http://schemas.microsoft.com/office/drawing/2014/main" id="{1EA890FF-91A0-42D6-A2D3-80A5E9EDFE7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7586" y="1860656"/>
            <a:ext cx="1839586" cy="1722219"/>
          </a:xfrm>
          <a:prstGeom prst="rect">
            <a:avLst/>
          </a:prstGeom>
          <a:noFill/>
          <a:ln>
            <a:noFill/>
          </a:ln>
        </p:spPr>
      </p:pic>
      <p:pic>
        <p:nvPicPr>
          <p:cNvPr id="15" name="Imagen 14">
            <a:extLst>
              <a:ext uri="{FF2B5EF4-FFF2-40B4-BE49-F238E27FC236}">
                <a16:creationId xmlns:a16="http://schemas.microsoft.com/office/drawing/2014/main" id="{20C9E047-AA5D-4DDB-B8FD-D336356DBF7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03581" y="3857414"/>
            <a:ext cx="1981200" cy="1965960"/>
          </a:xfrm>
          <a:prstGeom prst="rect">
            <a:avLst/>
          </a:prstGeom>
          <a:noFill/>
          <a:ln>
            <a:noFill/>
          </a:ln>
        </p:spPr>
      </p:pic>
      <p:pic>
        <p:nvPicPr>
          <p:cNvPr id="17" name="Imagen 16">
            <a:extLst>
              <a:ext uri="{FF2B5EF4-FFF2-40B4-BE49-F238E27FC236}">
                <a16:creationId xmlns:a16="http://schemas.microsoft.com/office/drawing/2014/main" id="{07E18764-5D52-444A-B847-B40F6DB257F4}"/>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79401" y="3842492"/>
            <a:ext cx="2122805" cy="1927860"/>
          </a:xfrm>
          <a:prstGeom prst="rect">
            <a:avLst/>
          </a:prstGeom>
          <a:noFill/>
          <a:ln>
            <a:noFill/>
          </a:ln>
        </p:spPr>
      </p:pic>
      <p:pic>
        <p:nvPicPr>
          <p:cNvPr id="18" name="Imagen 17">
            <a:extLst>
              <a:ext uri="{FF2B5EF4-FFF2-40B4-BE49-F238E27FC236}">
                <a16:creationId xmlns:a16="http://schemas.microsoft.com/office/drawing/2014/main" id="{A0ABB965-776A-405D-B1BF-383B05950DD6}"/>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0352" y="3842491"/>
            <a:ext cx="1565460" cy="1927859"/>
          </a:xfrm>
          <a:prstGeom prst="rect">
            <a:avLst/>
          </a:prstGeom>
          <a:noFill/>
          <a:ln>
            <a:noFill/>
          </a:ln>
        </p:spPr>
      </p:pic>
    </p:spTree>
    <p:extLst>
      <p:ext uri="{BB962C8B-B14F-4D97-AF65-F5344CB8AC3E}">
        <p14:creationId xmlns:p14="http://schemas.microsoft.com/office/powerpoint/2010/main" val="39248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C8178-AE32-F644-C5C8-355D2BE3005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B6C0880-E8E1-D730-03FD-E4D671FB9373}"/>
              </a:ext>
            </a:extLst>
          </p:cNvPr>
          <p:cNvSpPr>
            <a:spLocks noGrp="1"/>
          </p:cNvSpPr>
          <p:nvPr>
            <p:ph type="title"/>
          </p:nvPr>
        </p:nvSpPr>
        <p:spPr/>
        <p:txBody>
          <a:bodyPr/>
          <a:lstStyle/>
          <a:p>
            <a:r>
              <a:rPr lang="es-ES" dirty="0">
                <a:latin typeface="Bernard MT Condensed" panose="02050806060905020404" pitchFamily="18" charset="0"/>
              </a:rPr>
              <a:t>SEPTIEMBRE</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4D9FEDE1-CE06-1F4E-474F-93E28371F55A}"/>
              </a:ext>
            </a:extLst>
          </p:cNvPr>
          <p:cNvSpPr>
            <a:spLocks noGrp="1"/>
          </p:cNvSpPr>
          <p:nvPr>
            <p:ph sz="half" idx="1"/>
          </p:nvPr>
        </p:nvSpPr>
        <p:spPr>
          <a:xfrm>
            <a:off x="870857" y="1845734"/>
            <a:ext cx="8488300" cy="751692"/>
          </a:xfrm>
        </p:spPr>
        <p:txBody>
          <a:bodyPr>
            <a:normAutofit/>
          </a:bodyPr>
          <a:lstStyle/>
          <a:p>
            <a:pPr algn="just"/>
            <a:r>
              <a:rPr lang="es-ES" dirty="0"/>
              <a:t>Se hace uso de las vacaciones anuales que por ley corresponde.</a:t>
            </a:r>
            <a:endParaRPr lang="es-EC" dirty="0"/>
          </a:p>
        </p:txBody>
      </p:sp>
      <p:sp>
        <p:nvSpPr>
          <p:cNvPr id="11" name="Freeform 9">
            <a:extLst>
              <a:ext uri="{FF2B5EF4-FFF2-40B4-BE49-F238E27FC236}">
                <a16:creationId xmlns:a16="http://schemas.microsoft.com/office/drawing/2014/main" id="{B1442EB8-77DF-CFE8-9145-F0BE61EB3A2D}"/>
              </a:ext>
            </a:extLst>
          </p:cNvPr>
          <p:cNvSpPr/>
          <p:nvPr/>
        </p:nvSpPr>
        <p:spPr>
          <a:xfrm>
            <a:off x="9359158" y="-115601"/>
            <a:ext cx="2236494" cy="1852962"/>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spTree>
    <p:extLst>
      <p:ext uri="{BB962C8B-B14F-4D97-AF65-F5344CB8AC3E}">
        <p14:creationId xmlns:p14="http://schemas.microsoft.com/office/powerpoint/2010/main" val="407138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646FFB-4DE2-495E-8948-E164FBAC3E2B}"/>
              </a:ext>
            </a:extLst>
          </p:cNvPr>
          <p:cNvSpPr>
            <a:spLocks noGrp="1"/>
          </p:cNvSpPr>
          <p:nvPr>
            <p:ph type="title"/>
          </p:nvPr>
        </p:nvSpPr>
        <p:spPr/>
        <p:txBody>
          <a:bodyPr/>
          <a:lstStyle/>
          <a:p>
            <a:r>
              <a:rPr lang="es-ES" dirty="0">
                <a:latin typeface="Bernard MT Condensed" panose="02050806060905020404" pitchFamily="18" charset="0"/>
              </a:rPr>
              <a:t>     OCTUBRE</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C675E7F9-9126-4F56-99F9-B88796D1D174}"/>
              </a:ext>
            </a:extLst>
          </p:cNvPr>
          <p:cNvSpPr>
            <a:spLocks noGrp="1"/>
          </p:cNvSpPr>
          <p:nvPr>
            <p:ph sz="half" idx="1"/>
          </p:nvPr>
        </p:nvSpPr>
        <p:spPr/>
        <p:txBody>
          <a:bodyPr>
            <a:normAutofit lnSpcReduction="10000"/>
          </a:bodyPr>
          <a:lstStyle/>
          <a:p>
            <a:pPr algn="just"/>
            <a:r>
              <a:rPr lang="es-ES" dirty="0"/>
              <a:t>Se participa del evento de la feria del cuy del año 2025.</a:t>
            </a:r>
          </a:p>
          <a:p>
            <a:pPr algn="just"/>
            <a:r>
              <a:rPr lang="es-ES" dirty="0"/>
              <a:t>Se participa en un taller de brigadistas comunitarios con los bomberos, gestión de riesgos y Prefectura.</a:t>
            </a:r>
          </a:p>
          <a:p>
            <a:pPr algn="just"/>
            <a:r>
              <a:rPr lang="es-ES" dirty="0"/>
              <a:t>Se colabora con la logística y armada de carpas para el evento de los adultos mayores y así mismo de la carrera de los 5K.</a:t>
            </a:r>
          </a:p>
          <a:p>
            <a:pPr algn="just"/>
            <a:r>
              <a:rPr lang="es-ES" dirty="0"/>
              <a:t>Se riega y siembra plantas en el vivero parroquial.</a:t>
            </a:r>
          </a:p>
          <a:p>
            <a:pPr algn="just"/>
            <a:r>
              <a:rPr lang="es-EC" dirty="0"/>
              <a:t>Se participa de la tercera minga de la limpieza de maleza del cementerio parroquial Santo Domingo de Guzmán.</a:t>
            </a:r>
          </a:p>
        </p:txBody>
      </p:sp>
      <p:sp>
        <p:nvSpPr>
          <p:cNvPr id="11" name="Freeform 9">
            <a:extLst>
              <a:ext uri="{FF2B5EF4-FFF2-40B4-BE49-F238E27FC236}">
                <a16:creationId xmlns:a16="http://schemas.microsoft.com/office/drawing/2014/main" id="{460DB9FD-BBB9-429F-9C93-CFC44DE065A9}"/>
              </a:ext>
            </a:extLst>
          </p:cNvPr>
          <p:cNvSpPr/>
          <p:nvPr/>
        </p:nvSpPr>
        <p:spPr>
          <a:xfrm>
            <a:off x="9285444" y="-148484"/>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2" name="Marcador de contenido 11">
            <a:extLst>
              <a:ext uri="{FF2B5EF4-FFF2-40B4-BE49-F238E27FC236}">
                <a16:creationId xmlns:a16="http://schemas.microsoft.com/office/drawing/2014/main" id="{8DF05046-7A9A-44EF-8C50-8DF90B50A4E4}"/>
              </a:ext>
            </a:extLst>
          </p:cNvPr>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321789" y="1845734"/>
            <a:ext cx="1809199" cy="1583265"/>
          </a:xfrm>
          <a:prstGeom prst="rect">
            <a:avLst/>
          </a:prstGeom>
          <a:noFill/>
          <a:ln>
            <a:noFill/>
          </a:ln>
        </p:spPr>
      </p:pic>
      <p:pic>
        <p:nvPicPr>
          <p:cNvPr id="13" name="Imagen 12">
            <a:extLst>
              <a:ext uri="{FF2B5EF4-FFF2-40B4-BE49-F238E27FC236}">
                <a16:creationId xmlns:a16="http://schemas.microsoft.com/office/drawing/2014/main" id="{A0AFDEEE-2A6A-43AF-A051-0EF0A53D271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5467" y="1830326"/>
            <a:ext cx="1699953" cy="1598673"/>
          </a:xfrm>
          <a:prstGeom prst="rect">
            <a:avLst/>
          </a:prstGeom>
          <a:noFill/>
          <a:ln>
            <a:noFill/>
          </a:ln>
        </p:spPr>
      </p:pic>
      <p:pic>
        <p:nvPicPr>
          <p:cNvPr id="14" name="Imagen 13">
            <a:extLst>
              <a:ext uri="{FF2B5EF4-FFF2-40B4-BE49-F238E27FC236}">
                <a16:creationId xmlns:a16="http://schemas.microsoft.com/office/drawing/2014/main" id="{ABAA45AB-6BB9-4A8A-954D-6DF62005FD4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14609" y="1855445"/>
            <a:ext cx="1882140" cy="1573553"/>
          </a:xfrm>
          <a:prstGeom prst="rect">
            <a:avLst/>
          </a:prstGeom>
          <a:noFill/>
          <a:ln>
            <a:noFill/>
          </a:ln>
        </p:spPr>
      </p:pic>
      <p:pic>
        <p:nvPicPr>
          <p:cNvPr id="15" name="Imagen 14">
            <a:extLst>
              <a:ext uri="{FF2B5EF4-FFF2-40B4-BE49-F238E27FC236}">
                <a16:creationId xmlns:a16="http://schemas.microsoft.com/office/drawing/2014/main" id="{33F82510-6270-4A92-9C16-118B6CA1F6F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35631" y="3603769"/>
            <a:ext cx="1812925" cy="2049780"/>
          </a:xfrm>
          <a:prstGeom prst="rect">
            <a:avLst/>
          </a:prstGeom>
          <a:noFill/>
          <a:ln>
            <a:noFill/>
          </a:ln>
        </p:spPr>
      </p:pic>
      <p:pic>
        <p:nvPicPr>
          <p:cNvPr id="16" name="Imagen 15">
            <a:extLst>
              <a:ext uri="{FF2B5EF4-FFF2-40B4-BE49-F238E27FC236}">
                <a16:creationId xmlns:a16="http://schemas.microsoft.com/office/drawing/2014/main" id="{5CD6420A-C75B-42F5-9EDE-AFEDBE328AA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35466" y="3576918"/>
            <a:ext cx="1699953" cy="2016760"/>
          </a:xfrm>
          <a:prstGeom prst="rect">
            <a:avLst/>
          </a:prstGeom>
          <a:noFill/>
          <a:ln>
            <a:noFill/>
          </a:ln>
        </p:spPr>
      </p:pic>
      <p:pic>
        <p:nvPicPr>
          <p:cNvPr id="17" name="Imagen 16">
            <a:extLst>
              <a:ext uri="{FF2B5EF4-FFF2-40B4-BE49-F238E27FC236}">
                <a16:creationId xmlns:a16="http://schemas.microsoft.com/office/drawing/2014/main" id="{40D8D60D-4123-47A8-BDAE-B3A0FC5B82D5}"/>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14610" y="3528658"/>
            <a:ext cx="1882139" cy="2065020"/>
          </a:xfrm>
          <a:prstGeom prst="rect">
            <a:avLst/>
          </a:prstGeom>
          <a:noFill/>
          <a:ln>
            <a:noFill/>
          </a:ln>
        </p:spPr>
      </p:pic>
    </p:spTree>
    <p:extLst>
      <p:ext uri="{BB962C8B-B14F-4D97-AF65-F5344CB8AC3E}">
        <p14:creationId xmlns:p14="http://schemas.microsoft.com/office/powerpoint/2010/main" val="157092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619A12-3AD4-4546-BB9C-D47BCC03D57A}"/>
              </a:ext>
            </a:extLst>
          </p:cNvPr>
          <p:cNvSpPr>
            <a:spLocks noGrp="1"/>
          </p:cNvSpPr>
          <p:nvPr>
            <p:ph type="title"/>
          </p:nvPr>
        </p:nvSpPr>
        <p:spPr/>
        <p:txBody>
          <a:bodyPr/>
          <a:lstStyle/>
          <a:p>
            <a:r>
              <a:rPr lang="es-ES" dirty="0">
                <a:latin typeface="Bernard MT Condensed" panose="02050806060905020404" pitchFamily="18" charset="0"/>
              </a:rPr>
              <a:t>         NOVIEMBRE</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22798E2B-DFDA-4CCE-AB01-F5939709630F}"/>
              </a:ext>
            </a:extLst>
          </p:cNvPr>
          <p:cNvSpPr>
            <a:spLocks noGrp="1"/>
          </p:cNvSpPr>
          <p:nvPr>
            <p:ph sz="half" idx="1"/>
          </p:nvPr>
        </p:nvSpPr>
        <p:spPr>
          <a:xfrm>
            <a:off x="1082040" y="1756068"/>
            <a:ext cx="4937760" cy="4438544"/>
          </a:xfrm>
        </p:spPr>
        <p:txBody>
          <a:bodyPr>
            <a:normAutofit lnSpcReduction="10000"/>
          </a:bodyPr>
          <a:lstStyle/>
          <a:p>
            <a:pPr algn="just"/>
            <a:r>
              <a:rPr lang="es-ES" dirty="0"/>
              <a:t>Se colabora sembrando maíz en la parte trasera del vivero parroquial del proyecto de caravanas por la vida y se ayuda en recolecta de semillas para sembrar en el vivero.</a:t>
            </a:r>
          </a:p>
          <a:p>
            <a:pPr algn="just"/>
            <a:r>
              <a:rPr lang="es-ES" dirty="0"/>
              <a:t>Se participo de una reunión sobre la destrucción del cerro por parte del señor Guillen, por la colocación de portón esto con autoridades de </a:t>
            </a:r>
            <a:r>
              <a:rPr lang="es-ES" dirty="0" err="1"/>
              <a:t>Yacuambi</a:t>
            </a:r>
            <a:r>
              <a:rPr lang="es-ES" dirty="0"/>
              <a:t> y representantes de las juntas de riego.</a:t>
            </a:r>
          </a:p>
          <a:p>
            <a:pPr algn="just"/>
            <a:r>
              <a:rPr lang="es-ES" dirty="0"/>
              <a:t>Participo de la entrega de los kits saludables de la prefectura del proyecto comunidades por la vida.</a:t>
            </a:r>
          </a:p>
          <a:p>
            <a:pPr algn="just"/>
            <a:r>
              <a:rPr lang="es-ES" dirty="0"/>
              <a:t>Se participa en el evento del día de la mujer por parte del GADPC.</a:t>
            </a:r>
          </a:p>
          <a:p>
            <a:endParaRPr lang="es-ES" dirty="0"/>
          </a:p>
          <a:p>
            <a:endParaRPr lang="es-EC" dirty="0"/>
          </a:p>
        </p:txBody>
      </p:sp>
      <p:sp>
        <p:nvSpPr>
          <p:cNvPr id="9" name="Freeform 9">
            <a:extLst>
              <a:ext uri="{FF2B5EF4-FFF2-40B4-BE49-F238E27FC236}">
                <a16:creationId xmlns:a16="http://schemas.microsoft.com/office/drawing/2014/main" id="{C0B87B83-B42D-48AA-900F-906E04B42159}"/>
              </a:ext>
            </a:extLst>
          </p:cNvPr>
          <p:cNvSpPr/>
          <p:nvPr/>
        </p:nvSpPr>
        <p:spPr>
          <a:xfrm>
            <a:off x="9360807" y="939"/>
            <a:ext cx="2301251" cy="2053933"/>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pic>
        <p:nvPicPr>
          <p:cNvPr id="11" name="Imagen 10">
            <a:extLst>
              <a:ext uri="{FF2B5EF4-FFF2-40B4-BE49-F238E27FC236}">
                <a16:creationId xmlns:a16="http://schemas.microsoft.com/office/drawing/2014/main" id="{6BBB47AC-BE48-4BE1-9A75-71CAA3D1E1C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1740" y="2023024"/>
            <a:ext cx="1722120" cy="2087880"/>
          </a:xfrm>
          <a:prstGeom prst="rect">
            <a:avLst/>
          </a:prstGeom>
          <a:noFill/>
          <a:ln>
            <a:noFill/>
          </a:ln>
        </p:spPr>
      </p:pic>
      <p:pic>
        <p:nvPicPr>
          <p:cNvPr id="12" name="Imagen 11">
            <a:extLst>
              <a:ext uri="{FF2B5EF4-FFF2-40B4-BE49-F238E27FC236}">
                <a16:creationId xmlns:a16="http://schemas.microsoft.com/office/drawing/2014/main" id="{F25AD14F-2294-4D49-8D21-934B562227C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30507" y="2023024"/>
            <a:ext cx="2936240" cy="2202180"/>
          </a:xfrm>
          <a:prstGeom prst="rect">
            <a:avLst/>
          </a:prstGeom>
          <a:noFill/>
          <a:ln>
            <a:noFill/>
          </a:ln>
        </p:spPr>
      </p:pic>
      <p:pic>
        <p:nvPicPr>
          <p:cNvPr id="13" name="Imagen 12">
            <a:extLst>
              <a:ext uri="{FF2B5EF4-FFF2-40B4-BE49-F238E27FC236}">
                <a16:creationId xmlns:a16="http://schemas.microsoft.com/office/drawing/2014/main" id="{4B84DD3B-2A39-40E4-9642-85C6559D06D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4716" y="4199927"/>
            <a:ext cx="2118995" cy="1694446"/>
          </a:xfrm>
          <a:prstGeom prst="rect">
            <a:avLst/>
          </a:prstGeom>
          <a:noFill/>
          <a:ln>
            <a:noFill/>
          </a:ln>
        </p:spPr>
      </p:pic>
      <p:pic>
        <p:nvPicPr>
          <p:cNvPr id="14" name="Marcador de contenido 13">
            <a:extLst>
              <a:ext uri="{FF2B5EF4-FFF2-40B4-BE49-F238E27FC236}">
                <a16:creationId xmlns:a16="http://schemas.microsoft.com/office/drawing/2014/main" id="{1E08D1CE-1213-41B7-9CCC-7261B5A42478}"/>
              </a:ext>
            </a:extLst>
          </p:cNvPr>
          <p:cNvPicPr>
            <a:picLocks noGrp="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8548001" y="4225204"/>
            <a:ext cx="2301251" cy="1694446"/>
          </a:xfrm>
          <a:prstGeom prst="rect">
            <a:avLst/>
          </a:prstGeom>
          <a:noFill/>
          <a:ln>
            <a:noFill/>
          </a:ln>
        </p:spPr>
      </p:pic>
    </p:spTree>
    <p:extLst>
      <p:ext uri="{BB962C8B-B14F-4D97-AF65-F5344CB8AC3E}">
        <p14:creationId xmlns:p14="http://schemas.microsoft.com/office/powerpoint/2010/main" val="256081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833E38-977F-4EB7-A4DF-0D539530246E}"/>
              </a:ext>
            </a:extLst>
          </p:cNvPr>
          <p:cNvSpPr>
            <a:spLocks noGrp="1"/>
          </p:cNvSpPr>
          <p:nvPr>
            <p:ph type="title"/>
          </p:nvPr>
        </p:nvSpPr>
        <p:spPr/>
        <p:txBody>
          <a:bodyPr/>
          <a:lstStyle/>
          <a:p>
            <a:r>
              <a:rPr lang="es-ES" dirty="0"/>
              <a:t>                    </a:t>
            </a:r>
            <a:r>
              <a:rPr lang="es-ES" dirty="0">
                <a:latin typeface="Bernard MT Condensed" panose="02050806060905020404" pitchFamily="18" charset="0"/>
              </a:rPr>
              <a:t>DICIEMBRE</a:t>
            </a:r>
            <a:endParaRPr lang="es-EC" dirty="0">
              <a:latin typeface="Bernard MT Condensed" panose="02050806060905020404" pitchFamily="18" charset="0"/>
            </a:endParaRPr>
          </a:p>
        </p:txBody>
      </p:sp>
      <p:sp>
        <p:nvSpPr>
          <p:cNvPr id="3" name="Marcador de contenido 2">
            <a:extLst>
              <a:ext uri="{FF2B5EF4-FFF2-40B4-BE49-F238E27FC236}">
                <a16:creationId xmlns:a16="http://schemas.microsoft.com/office/drawing/2014/main" id="{E9905365-B15F-4368-BDBA-92733CE652D1}"/>
              </a:ext>
            </a:extLst>
          </p:cNvPr>
          <p:cNvSpPr>
            <a:spLocks noGrp="1"/>
          </p:cNvSpPr>
          <p:nvPr>
            <p:ph sz="half" idx="1"/>
          </p:nvPr>
        </p:nvSpPr>
        <p:spPr/>
        <p:txBody>
          <a:bodyPr/>
          <a:lstStyle/>
          <a:p>
            <a:pPr algn="just"/>
            <a:r>
              <a:rPr lang="es-ES" dirty="0"/>
              <a:t>Se participa de la miga de la casa comunal de Belén en donde funcionará un nuevo punto digital.</a:t>
            </a:r>
          </a:p>
          <a:p>
            <a:pPr algn="just"/>
            <a:r>
              <a:rPr lang="es-ES" dirty="0"/>
              <a:t>Se ayuda en la enfundada de caramelos y se participa de los eventos navideños de la Parroquia así como también de la entrega de agasajos navideños a las instituciones educativas de la parroquia.</a:t>
            </a:r>
          </a:p>
          <a:p>
            <a:pPr algn="just"/>
            <a:r>
              <a:rPr lang="es-ES" dirty="0"/>
              <a:t>Se colabora en el traslado de plantas frutales desde Nabón hacia el vivero parroquial en donde se descarga.</a:t>
            </a:r>
            <a:endParaRPr lang="es-EC" dirty="0"/>
          </a:p>
        </p:txBody>
      </p:sp>
      <p:pic>
        <p:nvPicPr>
          <p:cNvPr id="6" name="Imagen 5">
            <a:extLst>
              <a:ext uri="{FF2B5EF4-FFF2-40B4-BE49-F238E27FC236}">
                <a16:creationId xmlns:a16="http://schemas.microsoft.com/office/drawing/2014/main" id="{25616892-A8E8-474B-985F-D5A9EBF74C7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845734"/>
            <a:ext cx="1386840" cy="1744980"/>
          </a:xfrm>
          <a:prstGeom prst="rect">
            <a:avLst/>
          </a:prstGeom>
          <a:noFill/>
          <a:ln>
            <a:noFill/>
          </a:ln>
        </p:spPr>
      </p:pic>
      <p:pic>
        <p:nvPicPr>
          <p:cNvPr id="7" name="Imagen 6">
            <a:extLst>
              <a:ext uri="{FF2B5EF4-FFF2-40B4-BE49-F238E27FC236}">
                <a16:creationId xmlns:a16="http://schemas.microsoft.com/office/drawing/2014/main" id="{BA1CD72B-58AD-405B-B110-0A8F51FD992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352" y="1845734"/>
            <a:ext cx="1309741" cy="1744980"/>
          </a:xfrm>
          <a:prstGeom prst="rect">
            <a:avLst/>
          </a:prstGeom>
          <a:noFill/>
          <a:ln>
            <a:noFill/>
          </a:ln>
        </p:spPr>
      </p:pic>
      <p:pic>
        <p:nvPicPr>
          <p:cNvPr id="8" name="Imagen 7">
            <a:extLst>
              <a:ext uri="{FF2B5EF4-FFF2-40B4-BE49-F238E27FC236}">
                <a16:creationId xmlns:a16="http://schemas.microsoft.com/office/drawing/2014/main" id="{0955A038-9957-4114-AAE8-427754581C3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54353" y="1845734"/>
            <a:ext cx="2438400" cy="1744980"/>
          </a:xfrm>
          <a:prstGeom prst="rect">
            <a:avLst/>
          </a:prstGeom>
          <a:noFill/>
          <a:ln>
            <a:noFill/>
          </a:ln>
        </p:spPr>
      </p:pic>
      <p:pic>
        <p:nvPicPr>
          <p:cNvPr id="9" name="Imagen 8">
            <a:extLst>
              <a:ext uri="{FF2B5EF4-FFF2-40B4-BE49-F238E27FC236}">
                <a16:creationId xmlns:a16="http://schemas.microsoft.com/office/drawing/2014/main" id="{B733E92D-9D2C-4F27-B034-12056DD275F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2059" y="3764952"/>
            <a:ext cx="1746996" cy="1927860"/>
          </a:xfrm>
          <a:prstGeom prst="rect">
            <a:avLst/>
          </a:prstGeom>
          <a:noFill/>
          <a:ln>
            <a:noFill/>
          </a:ln>
        </p:spPr>
      </p:pic>
      <p:pic>
        <p:nvPicPr>
          <p:cNvPr id="10" name="Imagen 9">
            <a:extLst>
              <a:ext uri="{FF2B5EF4-FFF2-40B4-BE49-F238E27FC236}">
                <a16:creationId xmlns:a16="http://schemas.microsoft.com/office/drawing/2014/main" id="{5E6EDE10-9AC3-468D-A5C9-CD9B54E2EE18}"/>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13099" y="3747247"/>
            <a:ext cx="1606029" cy="1912620"/>
          </a:xfrm>
          <a:prstGeom prst="rect">
            <a:avLst/>
          </a:prstGeom>
          <a:noFill/>
          <a:ln>
            <a:noFill/>
          </a:ln>
        </p:spPr>
      </p:pic>
      <p:pic>
        <p:nvPicPr>
          <p:cNvPr id="11" name="Imagen 10">
            <a:extLst>
              <a:ext uri="{FF2B5EF4-FFF2-40B4-BE49-F238E27FC236}">
                <a16:creationId xmlns:a16="http://schemas.microsoft.com/office/drawing/2014/main" id="{2DFF5CC7-C086-4095-8985-C10F9E7BB97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45755" y="3780192"/>
            <a:ext cx="1746997" cy="1912620"/>
          </a:xfrm>
          <a:prstGeom prst="rect">
            <a:avLst/>
          </a:prstGeom>
          <a:noFill/>
          <a:ln>
            <a:noFill/>
          </a:ln>
        </p:spPr>
      </p:pic>
      <p:sp>
        <p:nvSpPr>
          <p:cNvPr id="12" name="Freeform 9">
            <a:extLst>
              <a:ext uri="{FF2B5EF4-FFF2-40B4-BE49-F238E27FC236}">
                <a16:creationId xmlns:a16="http://schemas.microsoft.com/office/drawing/2014/main" id="{2E012179-B44B-4290-BD26-A786A06E98C1}"/>
              </a:ext>
            </a:extLst>
          </p:cNvPr>
          <p:cNvSpPr/>
          <p:nvPr/>
        </p:nvSpPr>
        <p:spPr>
          <a:xfrm>
            <a:off x="9360807" y="939"/>
            <a:ext cx="2131945" cy="1844795"/>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8"/>
            <a:stretch>
              <a:fillRect/>
            </a:stretch>
          </a:blipFill>
        </p:spPr>
      </p:sp>
    </p:spTree>
    <p:extLst>
      <p:ext uri="{BB962C8B-B14F-4D97-AF65-F5344CB8AC3E}">
        <p14:creationId xmlns:p14="http://schemas.microsoft.com/office/powerpoint/2010/main" val="2331071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9">
            <a:extLst>
              <a:ext uri="{FF2B5EF4-FFF2-40B4-BE49-F238E27FC236}">
                <a16:creationId xmlns:a16="http://schemas.microsoft.com/office/drawing/2014/main" id="{BA1CC248-D01C-48AC-B38D-A3598C914608}"/>
              </a:ext>
            </a:extLst>
          </p:cNvPr>
          <p:cNvSpPr/>
          <p:nvPr/>
        </p:nvSpPr>
        <p:spPr>
          <a:xfrm>
            <a:off x="4580136" y="0"/>
            <a:ext cx="1860422" cy="1749287"/>
          </a:xfrm>
          <a:custGeom>
            <a:avLst/>
            <a:gdLst/>
            <a:ahLst/>
            <a:cxnLst/>
            <a:rect l="l" t="t" r="r" b="b"/>
            <a:pathLst>
              <a:path w="2875304" h="2875304">
                <a:moveTo>
                  <a:pt x="0" y="0"/>
                </a:moveTo>
                <a:lnTo>
                  <a:pt x="2875304" y="0"/>
                </a:lnTo>
                <a:lnTo>
                  <a:pt x="2875304" y="2875304"/>
                </a:lnTo>
                <a:lnTo>
                  <a:pt x="0" y="2875304"/>
                </a:lnTo>
                <a:lnTo>
                  <a:pt x="0" y="0"/>
                </a:lnTo>
                <a:close/>
              </a:path>
            </a:pathLst>
          </a:custGeom>
          <a:blipFill>
            <a:blip r:embed="rId2"/>
            <a:stretch>
              <a:fillRect/>
            </a:stretch>
          </a:blipFill>
        </p:spPr>
      </p:sp>
      <p:sp>
        <p:nvSpPr>
          <p:cNvPr id="3" name="Título 2">
            <a:extLst>
              <a:ext uri="{FF2B5EF4-FFF2-40B4-BE49-F238E27FC236}">
                <a16:creationId xmlns:a16="http://schemas.microsoft.com/office/drawing/2014/main" id="{422712FC-09D4-4F6C-AFE5-242CCE5F8EA6}"/>
              </a:ext>
            </a:extLst>
          </p:cNvPr>
          <p:cNvSpPr>
            <a:spLocks noGrp="1"/>
          </p:cNvSpPr>
          <p:nvPr>
            <p:ph type="title"/>
          </p:nvPr>
        </p:nvSpPr>
        <p:spPr>
          <a:xfrm>
            <a:off x="1394986" y="2053933"/>
            <a:ext cx="10058400" cy="3534969"/>
          </a:xfrm>
        </p:spPr>
        <p:txBody>
          <a:bodyPr/>
          <a:lstStyle/>
          <a:p>
            <a:r>
              <a:rPr lang="es-ES" dirty="0">
                <a:latin typeface="Algerian" panose="04020705040A02060702" pitchFamily="82" charset="0"/>
              </a:rPr>
              <a:t>              </a:t>
            </a:r>
            <a:r>
              <a:rPr lang="es-ES" sz="8000" dirty="0">
                <a:latin typeface="Algerian" panose="04020705040A02060702" pitchFamily="82" charset="0"/>
              </a:rPr>
              <a:t>GRACIAS </a:t>
            </a:r>
            <a:br>
              <a:rPr lang="es-ES" sz="8000" dirty="0">
                <a:latin typeface="Algerian" panose="04020705040A02060702" pitchFamily="82" charset="0"/>
              </a:rPr>
            </a:br>
            <a:r>
              <a:rPr lang="es-ES" sz="8000" dirty="0">
                <a:latin typeface="Algerian" panose="04020705040A02060702" pitchFamily="82" charset="0"/>
              </a:rPr>
              <a:t>           POR SU</a:t>
            </a:r>
            <a:br>
              <a:rPr lang="es-ES" sz="8000" dirty="0">
                <a:latin typeface="Algerian" panose="04020705040A02060702" pitchFamily="82" charset="0"/>
              </a:rPr>
            </a:br>
            <a:r>
              <a:rPr lang="es-ES" sz="8000" dirty="0">
                <a:latin typeface="Algerian" panose="04020705040A02060702" pitchFamily="82" charset="0"/>
              </a:rPr>
              <a:t>         </a:t>
            </a:r>
            <a:r>
              <a:rPr lang="es-ES" sz="8000" dirty="0" err="1">
                <a:latin typeface="Algerian" panose="04020705040A02060702" pitchFamily="82" charset="0"/>
              </a:rPr>
              <a:t>ATENCIóN</a:t>
            </a:r>
            <a:endParaRPr lang="es-EC" sz="8000" dirty="0">
              <a:latin typeface="Algerian" panose="04020705040A02060702" pitchFamily="82" charset="0"/>
            </a:endParaRPr>
          </a:p>
        </p:txBody>
      </p:sp>
    </p:spTree>
    <p:extLst>
      <p:ext uri="{BB962C8B-B14F-4D97-AF65-F5344CB8AC3E}">
        <p14:creationId xmlns:p14="http://schemas.microsoft.com/office/powerpoint/2010/main" val="1901307522"/>
      </p:ext>
    </p:extLst>
  </p:cSld>
  <p:clrMapOvr>
    <a:masterClrMapping/>
  </p:clrMapOvr>
</p:sld>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Organic</Template>
  <TotalTime>1230</TotalTime>
  <Words>1045</Words>
  <Application>Microsoft Office PowerPoint</Application>
  <PresentationFormat>Panorámica</PresentationFormat>
  <Paragraphs>65</Paragraphs>
  <Slides>14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Algerian</vt:lpstr>
      <vt:lpstr>Arial Black</vt:lpstr>
      <vt:lpstr>Bernard MT Condensed</vt:lpstr>
      <vt:lpstr>Calibri</vt:lpstr>
      <vt:lpstr>Calibri Light</vt:lpstr>
      <vt:lpstr>Retrospección</vt:lpstr>
      <vt:lpstr>Rendición DE CUENTAS 2025</vt:lpstr>
      <vt:lpstr>      ENERO</vt:lpstr>
      <vt:lpstr>            FEBRERO</vt:lpstr>
      <vt:lpstr>            MARZO</vt:lpstr>
      <vt:lpstr>             ABRIL</vt:lpstr>
      <vt:lpstr>           MAYO</vt:lpstr>
      <vt:lpstr>     JUNIO</vt:lpstr>
      <vt:lpstr>  JULIO </vt:lpstr>
      <vt:lpstr>      AGOSTO</vt:lpstr>
      <vt:lpstr>SEPTIEMBRE</vt:lpstr>
      <vt:lpstr>     OCTUBRE</vt:lpstr>
      <vt:lpstr>         NOVIEMBRE</vt:lpstr>
      <vt:lpstr>                    DICIEMBRE</vt:lpstr>
      <vt:lpstr>              GRACIAS             POR SU          ATENCIóN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RENDICION DE CUENTAS 2024</dc:title>
  <dc:creator>Usuario</dc:creator>
  <cp:lastModifiedBy>Usuario</cp:lastModifiedBy>
  <cp:revision>39</cp:revision>
  <dcterms:created xsi:type="dcterms:W3CDTF">2025-09-11T14:09:10Z</dcterms:created>
  <dcterms:modified xsi:type="dcterms:W3CDTF">2026-06-02T17:04:37Z</dcterms:modified>
</cp:coreProperties>
</file>